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69" r:id="rId5"/>
    <p:sldId id="268" r:id="rId6"/>
    <p:sldId id="270" r:id="rId7"/>
    <p:sldId id="259" r:id="rId8"/>
    <p:sldId id="260" r:id="rId9"/>
    <p:sldId id="261" r:id="rId10"/>
    <p:sldId id="262" r:id="rId11"/>
    <p:sldId id="272" r:id="rId12"/>
    <p:sldId id="271" r:id="rId13"/>
    <p:sldId id="263" r:id="rId14"/>
    <p:sldId id="264" r:id="rId15"/>
    <p:sldId id="266" r:id="rId16"/>
    <p:sldId id="267"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22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310" autoAdjust="0"/>
    <p:restoredTop sz="86395"/>
  </p:normalViewPr>
  <p:slideViewPr>
    <p:cSldViewPr snapToGrid="0">
      <p:cViewPr varScale="1">
        <p:scale>
          <a:sx n="77" d="100"/>
          <a:sy n="77" d="100"/>
        </p:scale>
        <p:origin x="200" y="88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Dyslexic"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Dyslexic" pitchFamily="2" charset="0"/>
              </a:defRPr>
            </a:lvl1pPr>
          </a:lstStyle>
          <a:p>
            <a:fld id="{FC05BD3B-0C19-BA43-9305-A667C7C44AA1}" type="datetimeFigureOut">
              <a:rPr lang="en-US" smtClean="0"/>
              <a:pPr/>
              <a:t>1/24/25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Dyslexic"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Dyslexic" pitchFamily="2" charset="0"/>
              </a:defRPr>
            </a:lvl1pPr>
          </a:lstStyle>
          <a:p>
            <a:fld id="{A9DF9A52-E7AA-274E-BC5F-4B9F64811A90}" type="slidenum">
              <a:rPr lang="en-US" smtClean="0"/>
              <a:pPr/>
              <a:t>‹#›</a:t>
            </a:fld>
            <a:endParaRPr lang="en-US" dirty="0"/>
          </a:p>
        </p:txBody>
      </p:sp>
    </p:spTree>
    <p:extLst>
      <p:ext uri="{BB962C8B-B14F-4D97-AF65-F5344CB8AC3E}">
        <p14:creationId xmlns:p14="http://schemas.microsoft.com/office/powerpoint/2010/main" val="2251355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Dyslexic" pitchFamily="2" charset="0"/>
        <a:ea typeface="+mn-ea"/>
        <a:cs typeface="+mn-cs"/>
      </a:defRPr>
    </a:lvl1pPr>
    <a:lvl2pPr marL="457200" algn="l" defTabSz="914400" rtl="0" eaLnBrk="1" latinLnBrk="0" hangingPunct="1">
      <a:defRPr sz="1200" b="0" i="0" kern="1200">
        <a:solidFill>
          <a:schemeClr val="tx1"/>
        </a:solidFill>
        <a:latin typeface="OpenDyslexic" pitchFamily="2" charset="0"/>
        <a:ea typeface="+mn-ea"/>
        <a:cs typeface="+mn-cs"/>
      </a:defRPr>
    </a:lvl2pPr>
    <a:lvl3pPr marL="914400" algn="l" defTabSz="914400" rtl="0" eaLnBrk="1" latinLnBrk="0" hangingPunct="1">
      <a:defRPr sz="1200" b="0" i="0" kern="1200">
        <a:solidFill>
          <a:schemeClr val="tx1"/>
        </a:solidFill>
        <a:latin typeface="OpenDyslexic" pitchFamily="2" charset="0"/>
        <a:ea typeface="+mn-ea"/>
        <a:cs typeface="+mn-cs"/>
      </a:defRPr>
    </a:lvl3pPr>
    <a:lvl4pPr marL="1371600" algn="l" defTabSz="914400" rtl="0" eaLnBrk="1" latinLnBrk="0" hangingPunct="1">
      <a:defRPr sz="1200" b="0" i="0" kern="1200">
        <a:solidFill>
          <a:schemeClr val="tx1"/>
        </a:solidFill>
        <a:latin typeface="OpenDyslexic" pitchFamily="2" charset="0"/>
        <a:ea typeface="+mn-ea"/>
        <a:cs typeface="+mn-cs"/>
      </a:defRPr>
    </a:lvl4pPr>
    <a:lvl5pPr marL="1828800" algn="l" defTabSz="914400" rtl="0" eaLnBrk="1" latinLnBrk="0" hangingPunct="1">
      <a:defRPr sz="1200" b="0" i="0" kern="1200">
        <a:solidFill>
          <a:schemeClr val="tx1"/>
        </a:solidFill>
        <a:latin typeface="OpenDyslexic"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9C554-6D40-9D4B-8FCF-94043CA5B23C}" type="slidenum">
              <a:rPr lang="en-US" smtClean="0"/>
              <a:t>3</a:t>
            </a:fld>
            <a:endParaRPr lang="en-US"/>
          </a:p>
        </p:txBody>
      </p:sp>
    </p:spTree>
    <p:extLst>
      <p:ext uri="{BB962C8B-B14F-4D97-AF65-F5344CB8AC3E}">
        <p14:creationId xmlns:p14="http://schemas.microsoft.com/office/powerpoint/2010/main" val="3660664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79BD6-F4C8-4E4F-3BC8-40C38D658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07FB3-8ADB-E4D7-FE90-C3256E352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92695B-E670-A8E3-FECE-0E2D3A6AE9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A1A2C1-230D-E16E-C831-59EF00BC1356}"/>
              </a:ext>
            </a:extLst>
          </p:cNvPr>
          <p:cNvSpPr>
            <a:spLocks noGrp="1"/>
          </p:cNvSpPr>
          <p:nvPr>
            <p:ph type="sldNum" sz="quarter" idx="5"/>
          </p:nvPr>
        </p:nvSpPr>
        <p:spPr/>
        <p:txBody>
          <a:bodyPr/>
          <a:lstStyle/>
          <a:p>
            <a:fld id="{4BD9C554-6D40-9D4B-8FCF-94043CA5B23C}" type="slidenum">
              <a:rPr lang="en-US" smtClean="0"/>
              <a:t>12</a:t>
            </a:fld>
            <a:endParaRPr lang="en-US"/>
          </a:p>
        </p:txBody>
      </p:sp>
    </p:spTree>
    <p:extLst>
      <p:ext uri="{BB962C8B-B14F-4D97-AF65-F5344CB8AC3E}">
        <p14:creationId xmlns:p14="http://schemas.microsoft.com/office/powerpoint/2010/main" val="4163638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9A32B-67E4-52FE-0B56-04CB7BD0C2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955595-C3F0-55E4-D898-DA05D7EC3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506D76-6527-CEDB-A368-D24111BD08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5A50F-51E5-2050-0579-C323F051F512}"/>
              </a:ext>
            </a:extLst>
          </p:cNvPr>
          <p:cNvSpPr>
            <a:spLocks noGrp="1"/>
          </p:cNvSpPr>
          <p:nvPr>
            <p:ph type="sldNum" sz="quarter" idx="5"/>
          </p:nvPr>
        </p:nvSpPr>
        <p:spPr/>
        <p:txBody>
          <a:bodyPr/>
          <a:lstStyle/>
          <a:p>
            <a:fld id="{4BD9C554-6D40-9D4B-8FCF-94043CA5B23C}" type="slidenum">
              <a:rPr lang="en-US" smtClean="0"/>
              <a:t>4</a:t>
            </a:fld>
            <a:endParaRPr lang="en-US"/>
          </a:p>
        </p:txBody>
      </p:sp>
    </p:spTree>
    <p:extLst>
      <p:ext uri="{BB962C8B-B14F-4D97-AF65-F5344CB8AC3E}">
        <p14:creationId xmlns:p14="http://schemas.microsoft.com/office/powerpoint/2010/main" val="551039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16101-F49D-DCED-7837-6DC0023FA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CC921D-D608-CA9E-667D-CDBB168E96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69EA4-86ED-A365-0C63-291C61E5A9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FB7281-597C-D2B5-63FA-E35968323536}"/>
              </a:ext>
            </a:extLst>
          </p:cNvPr>
          <p:cNvSpPr>
            <a:spLocks noGrp="1"/>
          </p:cNvSpPr>
          <p:nvPr>
            <p:ph type="sldNum" sz="quarter" idx="5"/>
          </p:nvPr>
        </p:nvSpPr>
        <p:spPr/>
        <p:txBody>
          <a:bodyPr/>
          <a:lstStyle/>
          <a:p>
            <a:fld id="{4BD9C554-6D40-9D4B-8FCF-94043CA5B23C}" type="slidenum">
              <a:rPr lang="en-US" smtClean="0"/>
              <a:t>5</a:t>
            </a:fld>
            <a:endParaRPr lang="en-US"/>
          </a:p>
        </p:txBody>
      </p:sp>
    </p:spTree>
    <p:extLst>
      <p:ext uri="{BB962C8B-B14F-4D97-AF65-F5344CB8AC3E}">
        <p14:creationId xmlns:p14="http://schemas.microsoft.com/office/powerpoint/2010/main" val="2493748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9BEA5-3237-6CB5-0BD6-70EAF0A6C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705120-5217-0641-0195-0D3A2928DC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6A231-ACAD-1546-8C86-D96F53B9F1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147CFA-9679-7851-CBE3-AD87F4C2AE18}"/>
              </a:ext>
            </a:extLst>
          </p:cNvPr>
          <p:cNvSpPr>
            <a:spLocks noGrp="1"/>
          </p:cNvSpPr>
          <p:nvPr>
            <p:ph type="sldNum" sz="quarter" idx="5"/>
          </p:nvPr>
        </p:nvSpPr>
        <p:spPr/>
        <p:txBody>
          <a:bodyPr/>
          <a:lstStyle/>
          <a:p>
            <a:fld id="{4BD9C554-6D40-9D4B-8FCF-94043CA5B23C}" type="slidenum">
              <a:rPr lang="en-US" smtClean="0"/>
              <a:t>6</a:t>
            </a:fld>
            <a:endParaRPr lang="en-US"/>
          </a:p>
        </p:txBody>
      </p:sp>
    </p:spTree>
    <p:extLst>
      <p:ext uri="{BB962C8B-B14F-4D97-AF65-F5344CB8AC3E}">
        <p14:creationId xmlns:p14="http://schemas.microsoft.com/office/powerpoint/2010/main" val="400706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9C554-6D40-9D4B-8FCF-94043CA5B23C}" type="slidenum">
              <a:rPr lang="en-US" smtClean="0"/>
              <a:t>7</a:t>
            </a:fld>
            <a:endParaRPr lang="en-US"/>
          </a:p>
        </p:txBody>
      </p:sp>
    </p:spTree>
    <p:extLst>
      <p:ext uri="{BB962C8B-B14F-4D97-AF65-F5344CB8AC3E}">
        <p14:creationId xmlns:p14="http://schemas.microsoft.com/office/powerpoint/2010/main" val="1855074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9C554-6D40-9D4B-8FCF-94043CA5B23C}" type="slidenum">
              <a:rPr lang="en-US" smtClean="0"/>
              <a:t>8</a:t>
            </a:fld>
            <a:endParaRPr lang="en-US"/>
          </a:p>
        </p:txBody>
      </p:sp>
    </p:spTree>
    <p:extLst>
      <p:ext uri="{BB962C8B-B14F-4D97-AF65-F5344CB8AC3E}">
        <p14:creationId xmlns:p14="http://schemas.microsoft.com/office/powerpoint/2010/main" val="54474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9C554-6D40-9D4B-8FCF-94043CA5B23C}" type="slidenum">
              <a:rPr lang="en-US" smtClean="0"/>
              <a:t>9</a:t>
            </a:fld>
            <a:endParaRPr lang="en-US"/>
          </a:p>
        </p:txBody>
      </p:sp>
    </p:spTree>
    <p:extLst>
      <p:ext uri="{BB962C8B-B14F-4D97-AF65-F5344CB8AC3E}">
        <p14:creationId xmlns:p14="http://schemas.microsoft.com/office/powerpoint/2010/main" val="1064482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9C554-6D40-9D4B-8FCF-94043CA5B23C}" type="slidenum">
              <a:rPr lang="en-US" smtClean="0"/>
              <a:t>10</a:t>
            </a:fld>
            <a:endParaRPr lang="en-US"/>
          </a:p>
        </p:txBody>
      </p:sp>
    </p:spTree>
    <p:extLst>
      <p:ext uri="{BB962C8B-B14F-4D97-AF65-F5344CB8AC3E}">
        <p14:creationId xmlns:p14="http://schemas.microsoft.com/office/powerpoint/2010/main" val="131775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9C079-E488-DAA5-1C3C-2E2289D0E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ACFDF-D364-725B-3ED7-54F42FD9C6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A8A490-4831-2CC3-F846-5F63B9CCEF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91E6C8-54BA-3E1F-E817-E4B99025A967}"/>
              </a:ext>
            </a:extLst>
          </p:cNvPr>
          <p:cNvSpPr>
            <a:spLocks noGrp="1"/>
          </p:cNvSpPr>
          <p:nvPr>
            <p:ph type="sldNum" sz="quarter" idx="5"/>
          </p:nvPr>
        </p:nvSpPr>
        <p:spPr/>
        <p:txBody>
          <a:bodyPr/>
          <a:lstStyle/>
          <a:p>
            <a:fld id="{4BD9C554-6D40-9D4B-8FCF-94043CA5B23C}" type="slidenum">
              <a:rPr lang="en-US" smtClean="0"/>
              <a:t>11</a:t>
            </a:fld>
            <a:endParaRPr lang="en-US"/>
          </a:p>
        </p:txBody>
      </p:sp>
    </p:spTree>
    <p:extLst>
      <p:ext uri="{BB962C8B-B14F-4D97-AF65-F5344CB8AC3E}">
        <p14:creationId xmlns:p14="http://schemas.microsoft.com/office/powerpoint/2010/main" val="3800103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A circular object with white lines&#10;&#10;Description automatically generated">
            <a:extLst>
              <a:ext uri="{FF2B5EF4-FFF2-40B4-BE49-F238E27FC236}">
                <a16:creationId xmlns:a16="http://schemas.microsoft.com/office/drawing/2014/main" id="{4A7C4AB4-2226-877A-A741-9660D64936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9351" y="92839"/>
            <a:ext cx="4103670" cy="39701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F07BD72D-4468-42DA-AAD4-824AF1E958CA}"/>
              </a:ext>
            </a:extLst>
          </p:cNvPr>
          <p:cNvSpPr>
            <a:spLocks noGrp="1"/>
          </p:cNvSpPr>
          <p:nvPr>
            <p:ph type="ctrTitle"/>
          </p:nvPr>
        </p:nvSpPr>
        <p:spPr>
          <a:xfrm>
            <a:off x="1770579" y="2353847"/>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6F7200C-8136-4D89-AE4E-DF01E080D34C}"/>
              </a:ext>
            </a:extLst>
          </p:cNvPr>
          <p:cNvSpPr>
            <a:spLocks noGrp="1"/>
          </p:cNvSpPr>
          <p:nvPr>
            <p:ph type="subTitle" idx="1" hasCustomPrompt="1"/>
          </p:nvPr>
        </p:nvSpPr>
        <p:spPr>
          <a:xfrm>
            <a:off x="1770579" y="5017382"/>
            <a:ext cx="9144000" cy="117031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Oliver Clark</a:t>
            </a:r>
            <a:endParaRPr lang="en-GB" dirty="0"/>
          </a:p>
        </p:txBody>
      </p:sp>
      <p:sp>
        <p:nvSpPr>
          <p:cNvPr id="4" name="Date Placeholder 3">
            <a:extLst>
              <a:ext uri="{FF2B5EF4-FFF2-40B4-BE49-F238E27FC236}">
                <a16:creationId xmlns:a16="http://schemas.microsoft.com/office/drawing/2014/main" id="{6B16EE59-C605-4FC4-8DCE-2DCA4DBBDDE9}"/>
              </a:ext>
            </a:extLst>
          </p:cNvPr>
          <p:cNvSpPr>
            <a:spLocks noGrp="1"/>
          </p:cNvSpPr>
          <p:nvPr>
            <p:ph type="dt" sz="half" idx="10"/>
          </p:nvPr>
        </p:nvSpPr>
        <p:spPr/>
        <p:txBody>
          <a:bodyPr/>
          <a:lstStyle/>
          <a:p>
            <a:fld id="{FF5E1341-B99E-4425-867C-20CDAA12EFFF}" type="datetimeFigureOut">
              <a:rPr lang="en-GB" smtClean="0"/>
              <a:t>24/01/2025</a:t>
            </a:fld>
            <a:endParaRPr lang="en-GB"/>
          </a:p>
        </p:txBody>
      </p:sp>
      <p:sp>
        <p:nvSpPr>
          <p:cNvPr id="5" name="Footer Placeholder 4">
            <a:extLst>
              <a:ext uri="{FF2B5EF4-FFF2-40B4-BE49-F238E27FC236}">
                <a16:creationId xmlns:a16="http://schemas.microsoft.com/office/drawing/2014/main" id="{1FFEBE32-E7D3-4A97-ADE8-C618F20309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6A4E75-6A35-40B9-893D-78B43606CA42}"/>
              </a:ext>
            </a:extLst>
          </p:cNvPr>
          <p:cNvSpPr>
            <a:spLocks noGrp="1"/>
          </p:cNvSpPr>
          <p:nvPr>
            <p:ph type="sldNum" sz="quarter" idx="12"/>
          </p:nvPr>
        </p:nvSpPr>
        <p:spPr/>
        <p:txBody>
          <a:bodyPr/>
          <a:lstStyle/>
          <a:p>
            <a:fld id="{56307E87-4409-4E3F-A74A-A02CB7A223E8}" type="slidenum">
              <a:rPr lang="en-GB" smtClean="0"/>
              <a:t>‹#›</a:t>
            </a:fld>
            <a:endParaRPr lang="en-GB"/>
          </a:p>
        </p:txBody>
      </p:sp>
    </p:spTree>
    <p:extLst>
      <p:ext uri="{BB962C8B-B14F-4D97-AF65-F5344CB8AC3E}">
        <p14:creationId xmlns:p14="http://schemas.microsoft.com/office/powerpoint/2010/main" val="29793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FA6A8-1B67-4290-B5EF-E1E9EA5DF67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72DF21-83D0-4DEF-905D-B307033EC5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B56E0C-4F9C-4774-944E-4291C49E9FB8}"/>
              </a:ext>
            </a:extLst>
          </p:cNvPr>
          <p:cNvSpPr>
            <a:spLocks noGrp="1"/>
          </p:cNvSpPr>
          <p:nvPr>
            <p:ph type="dt" sz="half" idx="10"/>
          </p:nvPr>
        </p:nvSpPr>
        <p:spPr/>
        <p:txBody>
          <a:bodyPr/>
          <a:lstStyle/>
          <a:p>
            <a:fld id="{FF5E1341-B99E-4425-867C-20CDAA12EFFF}" type="datetimeFigureOut">
              <a:rPr lang="en-GB" smtClean="0"/>
              <a:t>24/01/2025</a:t>
            </a:fld>
            <a:endParaRPr lang="en-GB"/>
          </a:p>
        </p:txBody>
      </p:sp>
      <p:sp>
        <p:nvSpPr>
          <p:cNvPr id="5" name="Footer Placeholder 4">
            <a:extLst>
              <a:ext uri="{FF2B5EF4-FFF2-40B4-BE49-F238E27FC236}">
                <a16:creationId xmlns:a16="http://schemas.microsoft.com/office/drawing/2014/main" id="{FE34483D-D8C5-4C6A-9C2D-8AA2CD0E90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1FE050-EF35-4019-A575-5B29875EACE2}"/>
              </a:ext>
            </a:extLst>
          </p:cNvPr>
          <p:cNvSpPr>
            <a:spLocks noGrp="1"/>
          </p:cNvSpPr>
          <p:nvPr>
            <p:ph type="sldNum" sz="quarter" idx="12"/>
          </p:nvPr>
        </p:nvSpPr>
        <p:spPr/>
        <p:txBody>
          <a:bodyPr/>
          <a:lstStyle/>
          <a:p>
            <a:fld id="{56307E87-4409-4E3F-A74A-A02CB7A223E8}" type="slidenum">
              <a:rPr lang="en-GB" smtClean="0"/>
              <a:t>‹#›</a:t>
            </a:fld>
            <a:endParaRPr lang="en-GB"/>
          </a:p>
        </p:txBody>
      </p:sp>
      <p:pic>
        <p:nvPicPr>
          <p:cNvPr id="7" name="Picture 6" descr="A circular object with white lines&#10;&#10;Description automatically generated">
            <a:extLst>
              <a:ext uri="{FF2B5EF4-FFF2-40B4-BE49-F238E27FC236}">
                <a16:creationId xmlns:a16="http://schemas.microsoft.com/office/drawing/2014/main" id="{C3FD54C5-2E84-AC4F-D304-9CF1B97A4E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4156" y="211561"/>
            <a:ext cx="1687601" cy="16326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85096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4797E-40C8-4F6D-8FB3-D2595A23D1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F32E659-1E59-4639-8A0E-E5AC143820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1B94A8-07B0-4094-B09E-91BBBA8C0BD6}"/>
              </a:ext>
            </a:extLst>
          </p:cNvPr>
          <p:cNvSpPr>
            <a:spLocks noGrp="1"/>
          </p:cNvSpPr>
          <p:nvPr>
            <p:ph type="dt" sz="half" idx="10"/>
          </p:nvPr>
        </p:nvSpPr>
        <p:spPr/>
        <p:txBody>
          <a:bodyPr/>
          <a:lstStyle/>
          <a:p>
            <a:fld id="{FF5E1341-B99E-4425-867C-20CDAA12EFFF}" type="datetimeFigureOut">
              <a:rPr lang="en-GB" smtClean="0"/>
              <a:t>24/01/2025</a:t>
            </a:fld>
            <a:endParaRPr lang="en-GB"/>
          </a:p>
        </p:txBody>
      </p:sp>
      <p:sp>
        <p:nvSpPr>
          <p:cNvPr id="5" name="Footer Placeholder 4">
            <a:extLst>
              <a:ext uri="{FF2B5EF4-FFF2-40B4-BE49-F238E27FC236}">
                <a16:creationId xmlns:a16="http://schemas.microsoft.com/office/drawing/2014/main" id="{612D45F6-1CFF-4F0B-9BB5-99BF1DAC06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023458-4002-4BBA-A15F-08F24830583E}"/>
              </a:ext>
            </a:extLst>
          </p:cNvPr>
          <p:cNvSpPr>
            <a:spLocks noGrp="1"/>
          </p:cNvSpPr>
          <p:nvPr>
            <p:ph type="sldNum" sz="quarter" idx="12"/>
          </p:nvPr>
        </p:nvSpPr>
        <p:spPr/>
        <p:txBody>
          <a:bodyPr/>
          <a:lstStyle/>
          <a:p>
            <a:fld id="{56307E87-4409-4E3F-A74A-A02CB7A223E8}" type="slidenum">
              <a:rPr lang="en-GB" smtClean="0"/>
              <a:t>‹#›</a:t>
            </a:fld>
            <a:endParaRPr lang="en-GB"/>
          </a:p>
        </p:txBody>
      </p:sp>
      <p:pic>
        <p:nvPicPr>
          <p:cNvPr id="7" name="Picture 6" descr="A circular object with white lines&#10;&#10;Description automatically generated">
            <a:extLst>
              <a:ext uri="{FF2B5EF4-FFF2-40B4-BE49-F238E27FC236}">
                <a16:creationId xmlns:a16="http://schemas.microsoft.com/office/drawing/2014/main" id="{07874D33-BDDE-4404-C30F-4E518184D9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4156" y="211561"/>
            <a:ext cx="1687601" cy="16326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22016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3BA7-E404-4B33-AD54-0074EA0380B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B4E91D-9017-46E9-9BF2-C4F948DC62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752448-9514-43B9-BC41-887E6AFEE6D0}"/>
              </a:ext>
            </a:extLst>
          </p:cNvPr>
          <p:cNvSpPr>
            <a:spLocks noGrp="1"/>
          </p:cNvSpPr>
          <p:nvPr>
            <p:ph type="dt" sz="half" idx="10"/>
          </p:nvPr>
        </p:nvSpPr>
        <p:spPr/>
        <p:txBody>
          <a:bodyPr/>
          <a:lstStyle/>
          <a:p>
            <a:fld id="{FF5E1341-B99E-4425-867C-20CDAA12EFFF}" type="datetimeFigureOut">
              <a:rPr lang="en-GB" smtClean="0"/>
              <a:t>24/01/2025</a:t>
            </a:fld>
            <a:endParaRPr lang="en-GB"/>
          </a:p>
        </p:txBody>
      </p:sp>
      <p:sp>
        <p:nvSpPr>
          <p:cNvPr id="5" name="Footer Placeholder 4">
            <a:extLst>
              <a:ext uri="{FF2B5EF4-FFF2-40B4-BE49-F238E27FC236}">
                <a16:creationId xmlns:a16="http://schemas.microsoft.com/office/drawing/2014/main" id="{BBEE6A80-EA59-47AD-A41E-538B33576A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CB3234-7D2E-46F7-8327-202B978CDAAA}"/>
              </a:ext>
            </a:extLst>
          </p:cNvPr>
          <p:cNvSpPr>
            <a:spLocks noGrp="1"/>
          </p:cNvSpPr>
          <p:nvPr>
            <p:ph type="sldNum" sz="quarter" idx="12"/>
          </p:nvPr>
        </p:nvSpPr>
        <p:spPr/>
        <p:txBody>
          <a:bodyPr/>
          <a:lstStyle/>
          <a:p>
            <a:fld id="{56307E87-4409-4E3F-A74A-A02CB7A223E8}" type="slidenum">
              <a:rPr lang="en-GB" smtClean="0"/>
              <a:t>‹#›</a:t>
            </a:fld>
            <a:endParaRPr lang="en-GB"/>
          </a:p>
        </p:txBody>
      </p:sp>
      <p:pic>
        <p:nvPicPr>
          <p:cNvPr id="7" name="Picture 6" descr="A circular object with white lines&#10;&#10;Description automatically generated">
            <a:extLst>
              <a:ext uri="{FF2B5EF4-FFF2-40B4-BE49-F238E27FC236}">
                <a16:creationId xmlns:a16="http://schemas.microsoft.com/office/drawing/2014/main" id="{ACB5BE63-1070-5828-DB08-80EF18AE2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4156" y="211561"/>
            <a:ext cx="1687601" cy="16326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7051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D04E-4539-4D3B-BCEA-45CBDC7ECF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66C06E-DDFF-4493-A23F-D8899A325D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0E6A4D-5164-4501-9B9F-1150C2B2C1A1}"/>
              </a:ext>
            </a:extLst>
          </p:cNvPr>
          <p:cNvSpPr>
            <a:spLocks noGrp="1"/>
          </p:cNvSpPr>
          <p:nvPr>
            <p:ph type="dt" sz="half" idx="10"/>
          </p:nvPr>
        </p:nvSpPr>
        <p:spPr/>
        <p:txBody>
          <a:bodyPr/>
          <a:lstStyle/>
          <a:p>
            <a:fld id="{FF5E1341-B99E-4425-867C-20CDAA12EFFF}" type="datetimeFigureOut">
              <a:rPr lang="en-GB" smtClean="0"/>
              <a:t>24/01/2025</a:t>
            </a:fld>
            <a:endParaRPr lang="en-GB"/>
          </a:p>
        </p:txBody>
      </p:sp>
      <p:sp>
        <p:nvSpPr>
          <p:cNvPr id="5" name="Footer Placeholder 4">
            <a:extLst>
              <a:ext uri="{FF2B5EF4-FFF2-40B4-BE49-F238E27FC236}">
                <a16:creationId xmlns:a16="http://schemas.microsoft.com/office/drawing/2014/main" id="{18617E47-1A39-4249-A872-5EE8C05A00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4E793F-7595-433B-AD8D-C1395B11E643}"/>
              </a:ext>
            </a:extLst>
          </p:cNvPr>
          <p:cNvSpPr>
            <a:spLocks noGrp="1"/>
          </p:cNvSpPr>
          <p:nvPr>
            <p:ph type="sldNum" sz="quarter" idx="12"/>
          </p:nvPr>
        </p:nvSpPr>
        <p:spPr/>
        <p:txBody>
          <a:bodyPr/>
          <a:lstStyle/>
          <a:p>
            <a:fld id="{56307E87-4409-4E3F-A74A-A02CB7A223E8}" type="slidenum">
              <a:rPr lang="en-GB" smtClean="0"/>
              <a:t>‹#›</a:t>
            </a:fld>
            <a:endParaRPr lang="en-GB"/>
          </a:p>
        </p:txBody>
      </p:sp>
      <p:pic>
        <p:nvPicPr>
          <p:cNvPr id="7" name="Picture 6" descr="A circular object with white lines&#10;&#10;Description automatically generated">
            <a:extLst>
              <a:ext uri="{FF2B5EF4-FFF2-40B4-BE49-F238E27FC236}">
                <a16:creationId xmlns:a16="http://schemas.microsoft.com/office/drawing/2014/main" id="{78A8D8A8-3760-E72E-4A0B-F6DD81A701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4156" y="211561"/>
            <a:ext cx="1687601" cy="16326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4957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2C60-3B53-43A2-BD19-80ECB683074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E7237BF-BB59-4B96-B97F-C1872A23E2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E9A6DDE-EE83-453D-B43C-FE29E12397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C4C7E41-CC20-4EF1-8F66-66F2AFF168CE}"/>
              </a:ext>
            </a:extLst>
          </p:cNvPr>
          <p:cNvSpPr>
            <a:spLocks noGrp="1"/>
          </p:cNvSpPr>
          <p:nvPr>
            <p:ph type="dt" sz="half" idx="10"/>
          </p:nvPr>
        </p:nvSpPr>
        <p:spPr/>
        <p:txBody>
          <a:bodyPr/>
          <a:lstStyle/>
          <a:p>
            <a:fld id="{FF5E1341-B99E-4425-867C-20CDAA12EFFF}" type="datetimeFigureOut">
              <a:rPr lang="en-GB" smtClean="0"/>
              <a:t>24/01/2025</a:t>
            </a:fld>
            <a:endParaRPr lang="en-GB"/>
          </a:p>
        </p:txBody>
      </p:sp>
      <p:sp>
        <p:nvSpPr>
          <p:cNvPr id="6" name="Footer Placeholder 5">
            <a:extLst>
              <a:ext uri="{FF2B5EF4-FFF2-40B4-BE49-F238E27FC236}">
                <a16:creationId xmlns:a16="http://schemas.microsoft.com/office/drawing/2014/main" id="{6BF6C11F-44D3-46E2-9EFD-DD21308EB3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5C4CAE-B5D7-4649-A496-09C3918A7C56}"/>
              </a:ext>
            </a:extLst>
          </p:cNvPr>
          <p:cNvSpPr>
            <a:spLocks noGrp="1"/>
          </p:cNvSpPr>
          <p:nvPr>
            <p:ph type="sldNum" sz="quarter" idx="12"/>
          </p:nvPr>
        </p:nvSpPr>
        <p:spPr/>
        <p:txBody>
          <a:bodyPr/>
          <a:lstStyle/>
          <a:p>
            <a:fld id="{56307E87-4409-4E3F-A74A-A02CB7A223E8}" type="slidenum">
              <a:rPr lang="en-GB" smtClean="0"/>
              <a:t>‹#›</a:t>
            </a:fld>
            <a:endParaRPr lang="en-GB"/>
          </a:p>
        </p:txBody>
      </p:sp>
      <p:pic>
        <p:nvPicPr>
          <p:cNvPr id="8" name="Picture 7" descr="A circular object with white lines&#10;&#10;Description automatically generated">
            <a:extLst>
              <a:ext uri="{FF2B5EF4-FFF2-40B4-BE49-F238E27FC236}">
                <a16:creationId xmlns:a16="http://schemas.microsoft.com/office/drawing/2014/main" id="{680EB741-5C9E-C01B-5510-C578F2AAA4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4156" y="211561"/>
            <a:ext cx="1687601" cy="16326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7748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4559-5BBF-4738-B3B9-D842DF69190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5485661-AD42-4BA1-8574-622AB23100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7D0CB3-C366-4197-B185-903F343FAD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5D84F56-CD47-4BD6-9DAF-DA190A3529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2F6631-47C6-4377-86A9-5454547555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98FCF21-BE5A-4BA4-87FD-101182610750}"/>
              </a:ext>
            </a:extLst>
          </p:cNvPr>
          <p:cNvSpPr>
            <a:spLocks noGrp="1"/>
          </p:cNvSpPr>
          <p:nvPr>
            <p:ph type="dt" sz="half" idx="10"/>
          </p:nvPr>
        </p:nvSpPr>
        <p:spPr/>
        <p:txBody>
          <a:bodyPr/>
          <a:lstStyle/>
          <a:p>
            <a:fld id="{FF5E1341-B99E-4425-867C-20CDAA12EFFF}" type="datetimeFigureOut">
              <a:rPr lang="en-GB" smtClean="0"/>
              <a:t>24/01/2025</a:t>
            </a:fld>
            <a:endParaRPr lang="en-GB"/>
          </a:p>
        </p:txBody>
      </p:sp>
      <p:sp>
        <p:nvSpPr>
          <p:cNvPr id="8" name="Footer Placeholder 7">
            <a:extLst>
              <a:ext uri="{FF2B5EF4-FFF2-40B4-BE49-F238E27FC236}">
                <a16:creationId xmlns:a16="http://schemas.microsoft.com/office/drawing/2014/main" id="{E5959CDD-4F0F-4047-B958-E3E9E1610C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D812010-94B5-45F2-A10A-F7F98236B01B}"/>
              </a:ext>
            </a:extLst>
          </p:cNvPr>
          <p:cNvSpPr>
            <a:spLocks noGrp="1"/>
          </p:cNvSpPr>
          <p:nvPr>
            <p:ph type="sldNum" sz="quarter" idx="12"/>
          </p:nvPr>
        </p:nvSpPr>
        <p:spPr/>
        <p:txBody>
          <a:bodyPr/>
          <a:lstStyle/>
          <a:p>
            <a:fld id="{56307E87-4409-4E3F-A74A-A02CB7A223E8}" type="slidenum">
              <a:rPr lang="en-GB" smtClean="0"/>
              <a:t>‹#›</a:t>
            </a:fld>
            <a:endParaRPr lang="en-GB"/>
          </a:p>
        </p:txBody>
      </p:sp>
    </p:spTree>
    <p:extLst>
      <p:ext uri="{BB962C8B-B14F-4D97-AF65-F5344CB8AC3E}">
        <p14:creationId xmlns:p14="http://schemas.microsoft.com/office/powerpoint/2010/main" val="2983004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AFBE3-AA76-486B-A0E7-9C1214F6E16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AC833AE-1C45-4F61-9A10-E73F37D9698C}"/>
              </a:ext>
            </a:extLst>
          </p:cNvPr>
          <p:cNvSpPr>
            <a:spLocks noGrp="1"/>
          </p:cNvSpPr>
          <p:nvPr>
            <p:ph type="dt" sz="half" idx="10"/>
          </p:nvPr>
        </p:nvSpPr>
        <p:spPr/>
        <p:txBody>
          <a:bodyPr/>
          <a:lstStyle/>
          <a:p>
            <a:fld id="{FF5E1341-B99E-4425-867C-20CDAA12EFFF}" type="datetimeFigureOut">
              <a:rPr lang="en-GB" smtClean="0"/>
              <a:t>24/01/2025</a:t>
            </a:fld>
            <a:endParaRPr lang="en-GB"/>
          </a:p>
        </p:txBody>
      </p:sp>
      <p:sp>
        <p:nvSpPr>
          <p:cNvPr id="4" name="Footer Placeholder 3">
            <a:extLst>
              <a:ext uri="{FF2B5EF4-FFF2-40B4-BE49-F238E27FC236}">
                <a16:creationId xmlns:a16="http://schemas.microsoft.com/office/drawing/2014/main" id="{AB628810-CB23-4E4F-8FDC-C3C0AAC1CEE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DDE41A-F878-481B-8321-7D5C5E1A2FC1}"/>
              </a:ext>
            </a:extLst>
          </p:cNvPr>
          <p:cNvSpPr>
            <a:spLocks noGrp="1"/>
          </p:cNvSpPr>
          <p:nvPr>
            <p:ph type="sldNum" sz="quarter" idx="12"/>
          </p:nvPr>
        </p:nvSpPr>
        <p:spPr/>
        <p:txBody>
          <a:bodyPr/>
          <a:lstStyle/>
          <a:p>
            <a:fld id="{56307E87-4409-4E3F-A74A-A02CB7A223E8}" type="slidenum">
              <a:rPr lang="en-GB" smtClean="0"/>
              <a:t>‹#›</a:t>
            </a:fld>
            <a:endParaRPr lang="en-GB"/>
          </a:p>
        </p:txBody>
      </p:sp>
      <p:pic>
        <p:nvPicPr>
          <p:cNvPr id="6" name="Picture 5" descr="A circular object with white lines&#10;&#10;Description automatically generated">
            <a:extLst>
              <a:ext uri="{FF2B5EF4-FFF2-40B4-BE49-F238E27FC236}">
                <a16:creationId xmlns:a16="http://schemas.microsoft.com/office/drawing/2014/main" id="{5A1DFD74-A80F-910F-0704-A344DE9BC9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4156" y="211561"/>
            <a:ext cx="1687601" cy="16326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4769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423B54-0818-42D3-A18F-1044E28549B4}"/>
              </a:ext>
            </a:extLst>
          </p:cNvPr>
          <p:cNvSpPr>
            <a:spLocks noGrp="1"/>
          </p:cNvSpPr>
          <p:nvPr>
            <p:ph type="dt" sz="half" idx="10"/>
          </p:nvPr>
        </p:nvSpPr>
        <p:spPr/>
        <p:txBody>
          <a:bodyPr/>
          <a:lstStyle/>
          <a:p>
            <a:fld id="{FF5E1341-B99E-4425-867C-20CDAA12EFFF}" type="datetimeFigureOut">
              <a:rPr lang="en-GB" smtClean="0"/>
              <a:t>24/01/2025</a:t>
            </a:fld>
            <a:endParaRPr lang="en-GB"/>
          </a:p>
        </p:txBody>
      </p:sp>
      <p:sp>
        <p:nvSpPr>
          <p:cNvPr id="3" name="Footer Placeholder 2">
            <a:extLst>
              <a:ext uri="{FF2B5EF4-FFF2-40B4-BE49-F238E27FC236}">
                <a16:creationId xmlns:a16="http://schemas.microsoft.com/office/drawing/2014/main" id="{20E074FD-1BD2-4C54-A702-61DBF9CD45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A0C3D79-B06A-4B4A-9782-4B51E6367327}"/>
              </a:ext>
            </a:extLst>
          </p:cNvPr>
          <p:cNvSpPr>
            <a:spLocks noGrp="1"/>
          </p:cNvSpPr>
          <p:nvPr>
            <p:ph type="sldNum" sz="quarter" idx="12"/>
          </p:nvPr>
        </p:nvSpPr>
        <p:spPr/>
        <p:txBody>
          <a:bodyPr/>
          <a:lstStyle/>
          <a:p>
            <a:fld id="{56307E87-4409-4E3F-A74A-A02CB7A223E8}" type="slidenum">
              <a:rPr lang="en-GB" smtClean="0"/>
              <a:t>‹#›</a:t>
            </a:fld>
            <a:endParaRPr lang="en-GB"/>
          </a:p>
        </p:txBody>
      </p:sp>
      <p:pic>
        <p:nvPicPr>
          <p:cNvPr id="5" name="Picture 4" descr="A circular object with white lines&#10;&#10;Description automatically generated">
            <a:extLst>
              <a:ext uri="{FF2B5EF4-FFF2-40B4-BE49-F238E27FC236}">
                <a16:creationId xmlns:a16="http://schemas.microsoft.com/office/drawing/2014/main" id="{CE17AF69-3FD1-31D2-193A-153C422533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4156" y="211561"/>
            <a:ext cx="1687601" cy="16326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08911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59BE6-FB20-4BD5-B673-EEC9EED8084C}"/>
              </a:ext>
            </a:extLst>
          </p:cNvPr>
          <p:cNvSpPr>
            <a:spLocks noGrp="1"/>
          </p:cNvSpPr>
          <p:nvPr>
            <p:ph type="title"/>
          </p:nvPr>
        </p:nvSpPr>
        <p:spPr>
          <a:xfrm>
            <a:off x="839788" y="457200"/>
            <a:ext cx="8026810" cy="1314028"/>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5D24033-DAA2-477E-B89E-87D1BEED419B}"/>
              </a:ext>
            </a:extLst>
          </p:cNvPr>
          <p:cNvSpPr>
            <a:spLocks noGrp="1"/>
          </p:cNvSpPr>
          <p:nvPr>
            <p:ph idx="1"/>
          </p:nvPr>
        </p:nvSpPr>
        <p:spPr>
          <a:xfrm>
            <a:off x="5176400" y="1984376"/>
            <a:ext cx="5953999" cy="41588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3530806-A187-4FD1-B6E1-ABAD11EDB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77D340-DB2B-4962-893F-8FBDE20704BF}"/>
              </a:ext>
            </a:extLst>
          </p:cNvPr>
          <p:cNvSpPr>
            <a:spLocks noGrp="1"/>
          </p:cNvSpPr>
          <p:nvPr>
            <p:ph type="dt" sz="half" idx="10"/>
          </p:nvPr>
        </p:nvSpPr>
        <p:spPr/>
        <p:txBody>
          <a:bodyPr/>
          <a:lstStyle/>
          <a:p>
            <a:fld id="{FF5E1341-B99E-4425-867C-20CDAA12EFFF}" type="datetimeFigureOut">
              <a:rPr lang="en-GB" smtClean="0"/>
              <a:t>24/01/2025</a:t>
            </a:fld>
            <a:endParaRPr lang="en-GB"/>
          </a:p>
        </p:txBody>
      </p:sp>
      <p:sp>
        <p:nvSpPr>
          <p:cNvPr id="6" name="Footer Placeholder 5">
            <a:extLst>
              <a:ext uri="{FF2B5EF4-FFF2-40B4-BE49-F238E27FC236}">
                <a16:creationId xmlns:a16="http://schemas.microsoft.com/office/drawing/2014/main" id="{04E47502-31F9-495F-8D6F-E4E74AF231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D39CF9-D98F-47CB-B740-350B02F45544}"/>
              </a:ext>
            </a:extLst>
          </p:cNvPr>
          <p:cNvSpPr>
            <a:spLocks noGrp="1"/>
          </p:cNvSpPr>
          <p:nvPr>
            <p:ph type="sldNum" sz="quarter" idx="12"/>
          </p:nvPr>
        </p:nvSpPr>
        <p:spPr/>
        <p:txBody>
          <a:bodyPr/>
          <a:lstStyle/>
          <a:p>
            <a:fld id="{56307E87-4409-4E3F-A74A-A02CB7A223E8}" type="slidenum">
              <a:rPr lang="en-GB" smtClean="0"/>
              <a:t>‹#›</a:t>
            </a:fld>
            <a:endParaRPr lang="en-GB"/>
          </a:p>
        </p:txBody>
      </p:sp>
      <p:pic>
        <p:nvPicPr>
          <p:cNvPr id="8" name="Picture 7" descr="A circular object with white lines&#10;&#10;Description automatically generated">
            <a:extLst>
              <a:ext uri="{FF2B5EF4-FFF2-40B4-BE49-F238E27FC236}">
                <a16:creationId xmlns:a16="http://schemas.microsoft.com/office/drawing/2014/main" id="{27833AAA-54E0-8712-78E6-30EDB549AE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4156" y="211561"/>
            <a:ext cx="1687601" cy="16326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04987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2FE2-2354-4F01-8978-A88CE6EA7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D2C77B-BA2E-4DE3-BB24-A0997ADEA74C}"/>
              </a:ext>
            </a:extLst>
          </p:cNvPr>
          <p:cNvSpPr>
            <a:spLocks noGrp="1"/>
          </p:cNvSpPr>
          <p:nvPr>
            <p:ph type="pic" idx="1"/>
          </p:nvPr>
        </p:nvSpPr>
        <p:spPr>
          <a:xfrm>
            <a:off x="5183188" y="1715784"/>
            <a:ext cx="5265630" cy="41452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007FD6E-B79E-4B72-AA4D-E981A123D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D6E00-9933-4D24-B3E2-A0855E641FB2}"/>
              </a:ext>
            </a:extLst>
          </p:cNvPr>
          <p:cNvSpPr>
            <a:spLocks noGrp="1"/>
          </p:cNvSpPr>
          <p:nvPr>
            <p:ph type="dt" sz="half" idx="10"/>
          </p:nvPr>
        </p:nvSpPr>
        <p:spPr/>
        <p:txBody>
          <a:bodyPr/>
          <a:lstStyle/>
          <a:p>
            <a:fld id="{FF5E1341-B99E-4425-867C-20CDAA12EFFF}" type="datetimeFigureOut">
              <a:rPr lang="en-GB" smtClean="0"/>
              <a:t>24/01/2025</a:t>
            </a:fld>
            <a:endParaRPr lang="en-GB"/>
          </a:p>
        </p:txBody>
      </p:sp>
      <p:sp>
        <p:nvSpPr>
          <p:cNvPr id="6" name="Footer Placeholder 5">
            <a:extLst>
              <a:ext uri="{FF2B5EF4-FFF2-40B4-BE49-F238E27FC236}">
                <a16:creationId xmlns:a16="http://schemas.microsoft.com/office/drawing/2014/main" id="{4078DC2C-D2BE-4909-BD59-1844F390CC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3754A0-D6B5-4310-AB22-66B0F59E45BF}"/>
              </a:ext>
            </a:extLst>
          </p:cNvPr>
          <p:cNvSpPr>
            <a:spLocks noGrp="1"/>
          </p:cNvSpPr>
          <p:nvPr>
            <p:ph type="sldNum" sz="quarter" idx="12"/>
          </p:nvPr>
        </p:nvSpPr>
        <p:spPr/>
        <p:txBody>
          <a:bodyPr/>
          <a:lstStyle/>
          <a:p>
            <a:fld id="{56307E87-4409-4E3F-A74A-A02CB7A223E8}" type="slidenum">
              <a:rPr lang="en-GB" smtClean="0"/>
              <a:t>‹#›</a:t>
            </a:fld>
            <a:endParaRPr lang="en-GB"/>
          </a:p>
        </p:txBody>
      </p:sp>
      <p:pic>
        <p:nvPicPr>
          <p:cNvPr id="8" name="Picture 7" descr="A circular object with white lines&#10;&#10;Description automatically generated">
            <a:extLst>
              <a:ext uri="{FF2B5EF4-FFF2-40B4-BE49-F238E27FC236}">
                <a16:creationId xmlns:a16="http://schemas.microsoft.com/office/drawing/2014/main" id="{343C1C28-31FC-7DFF-7C65-AE518C998D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4156" y="211561"/>
            <a:ext cx="1687601" cy="16326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0594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204C48-90AD-4082-A973-54F3AFF16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5F04DC4-4134-40A9-9E9A-B2D6C86F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A23A872A-9D63-4359-9E00-7DC535102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OpenDyslexic" pitchFamily="2" charset="0"/>
              </a:defRPr>
            </a:lvl1pPr>
          </a:lstStyle>
          <a:p>
            <a:fld id="{FF5E1341-B99E-4425-867C-20CDAA12EFFF}" type="datetimeFigureOut">
              <a:rPr lang="en-GB" smtClean="0"/>
              <a:pPr/>
              <a:t>24/01/2025</a:t>
            </a:fld>
            <a:endParaRPr lang="en-GB" dirty="0"/>
          </a:p>
        </p:txBody>
      </p:sp>
      <p:sp>
        <p:nvSpPr>
          <p:cNvPr id="5" name="Footer Placeholder 4">
            <a:extLst>
              <a:ext uri="{FF2B5EF4-FFF2-40B4-BE49-F238E27FC236}">
                <a16:creationId xmlns:a16="http://schemas.microsoft.com/office/drawing/2014/main" id="{5B7363D1-1F10-41E8-B8F8-0BE1A2402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OpenDyslexic" pitchFamily="2" charset="0"/>
              </a:defRPr>
            </a:lvl1pPr>
          </a:lstStyle>
          <a:p>
            <a:r>
              <a:rPr lang="en-GB" dirty="0"/>
              <a:t>Psychological Measurement</a:t>
            </a:r>
          </a:p>
        </p:txBody>
      </p:sp>
      <p:sp>
        <p:nvSpPr>
          <p:cNvPr id="6" name="Slide Number Placeholder 5">
            <a:extLst>
              <a:ext uri="{FF2B5EF4-FFF2-40B4-BE49-F238E27FC236}">
                <a16:creationId xmlns:a16="http://schemas.microsoft.com/office/drawing/2014/main" id="{0710BB29-C30B-4E91-826A-CE834FFA3F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OpenDyslexic" pitchFamily="2" charset="0"/>
              </a:defRPr>
            </a:lvl1pPr>
          </a:lstStyle>
          <a:p>
            <a:fld id="{56307E87-4409-4E3F-A74A-A02CB7A223E8}" type="slidenum">
              <a:rPr lang="en-GB" smtClean="0"/>
              <a:pPr/>
              <a:t>‹#›</a:t>
            </a:fld>
            <a:endParaRPr lang="en-GB" dirty="0"/>
          </a:p>
        </p:txBody>
      </p:sp>
    </p:spTree>
    <p:extLst>
      <p:ext uri="{BB962C8B-B14F-4D97-AF65-F5344CB8AC3E}">
        <p14:creationId xmlns:p14="http://schemas.microsoft.com/office/powerpoint/2010/main" val="370679954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OpenDyslexic"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OpenDyslexic"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OpenDyslexic"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OpenDyslexic"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Dyslexic"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Dyslexic"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7.png"/><Relationship Id="rId4" Type="http://schemas.microsoft.com/office/2017/06/relationships/model3d" Target="../media/model3d1.glb"/></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3D9C3-AFF9-4E00-84F0-F92AB72B1FC2}"/>
              </a:ext>
              <a:ext uri="{C183D7F6-B498-43B3-948B-1728B52AA6E4}">
                <adec:decorative xmlns:adec="http://schemas.microsoft.com/office/drawing/2017/decorative" val="1"/>
              </a:ext>
            </a:extLst>
          </p:cNvPr>
          <p:cNvPicPr>
            <a:picLocks noChangeAspect="1"/>
          </p:cNvPicPr>
          <p:nvPr/>
        </p:nvPicPr>
        <p:blipFill rotWithShape="1">
          <a:blip r:embed="rId2">
            <a:alphaModFix amt="60000"/>
          </a:blip>
          <a:srcRect t="7863" r="-1" b="7862"/>
          <a:stretch/>
        </p:blipFill>
        <p:spPr>
          <a:xfrm>
            <a:off x="159433" y="4567883"/>
            <a:ext cx="3756075" cy="2112894"/>
          </a:xfrm>
          <a:prstGeom prst="rect">
            <a:avLst/>
          </a:prstGeom>
        </p:spPr>
      </p:pic>
      <p:sp>
        <p:nvSpPr>
          <p:cNvPr id="2" name="Title 1">
            <a:extLst>
              <a:ext uri="{FF2B5EF4-FFF2-40B4-BE49-F238E27FC236}">
                <a16:creationId xmlns:a16="http://schemas.microsoft.com/office/drawing/2014/main" id="{5B66E2AA-B638-D245-B636-4A53FD8D1BDF}"/>
              </a:ext>
            </a:extLst>
          </p:cNvPr>
          <p:cNvSpPr>
            <a:spLocks noGrp="1"/>
          </p:cNvSpPr>
          <p:nvPr>
            <p:ph type="ctrTitle"/>
          </p:nvPr>
        </p:nvSpPr>
        <p:spPr>
          <a:xfrm>
            <a:off x="996275" y="744909"/>
            <a:ext cx="10190071" cy="3145855"/>
          </a:xfrm>
        </p:spPr>
        <p:txBody>
          <a:bodyPr anchor="b">
            <a:normAutofit/>
          </a:bodyPr>
          <a:lstStyle/>
          <a:p>
            <a:r>
              <a:rPr lang="en-US" sz="5200" dirty="0"/>
              <a:t>The</a:t>
            </a:r>
            <a:br>
              <a:rPr lang="en-US" sz="5200" dirty="0"/>
            </a:br>
            <a:r>
              <a:rPr lang="en-US" sz="5200" dirty="0"/>
              <a:t>Standard Error of Measurement</a:t>
            </a:r>
          </a:p>
        </p:txBody>
      </p:sp>
      <p:sp>
        <p:nvSpPr>
          <p:cNvPr id="3" name="Subtitle 2">
            <a:extLst>
              <a:ext uri="{FF2B5EF4-FFF2-40B4-BE49-F238E27FC236}">
                <a16:creationId xmlns:a16="http://schemas.microsoft.com/office/drawing/2014/main" id="{6E0D6E98-80F6-A240-9DAB-95A68828DE3E}"/>
              </a:ext>
            </a:extLst>
          </p:cNvPr>
          <p:cNvSpPr>
            <a:spLocks noGrp="1"/>
          </p:cNvSpPr>
          <p:nvPr>
            <p:ph type="subTitle" idx="1"/>
          </p:nvPr>
        </p:nvSpPr>
        <p:spPr>
          <a:xfrm>
            <a:off x="1218708" y="4069780"/>
            <a:ext cx="9781327" cy="2056617"/>
          </a:xfrm>
        </p:spPr>
        <p:txBody>
          <a:bodyPr anchor="t">
            <a:normAutofit/>
          </a:bodyPr>
          <a:lstStyle/>
          <a:p>
            <a:r>
              <a:rPr lang="en-US" sz="2200" dirty="0"/>
              <a:t>Dr Oliver Clark</a:t>
            </a:r>
          </a:p>
        </p:txBody>
      </p:sp>
    </p:spTree>
    <p:extLst>
      <p:ext uri="{BB962C8B-B14F-4D97-AF65-F5344CB8AC3E}">
        <p14:creationId xmlns:p14="http://schemas.microsoft.com/office/powerpoint/2010/main" val="2318316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D266-6F54-584F-8651-1888FF0DB331}"/>
              </a:ext>
            </a:extLst>
          </p:cNvPr>
          <p:cNvSpPr>
            <a:spLocks noGrp="1"/>
          </p:cNvSpPr>
          <p:nvPr>
            <p:ph type="title"/>
          </p:nvPr>
        </p:nvSpPr>
        <p:spPr/>
        <p:txBody>
          <a:bodyPr>
            <a:normAutofit fontScale="90000"/>
          </a:bodyPr>
          <a:lstStyle/>
          <a:p>
            <a:r>
              <a:rPr lang="en-US" dirty="0"/>
              <a:t>Reporting Scores with the Standard Error of Measurement</a:t>
            </a:r>
          </a:p>
        </p:txBody>
      </p:sp>
      <p:sp>
        <p:nvSpPr>
          <p:cNvPr id="3" name="TextBox 2">
            <a:extLst>
              <a:ext uri="{FF2B5EF4-FFF2-40B4-BE49-F238E27FC236}">
                <a16:creationId xmlns:a16="http://schemas.microsoft.com/office/drawing/2014/main" id="{9FD0F66C-9726-424A-B435-F9B24A0052D2}"/>
              </a:ext>
            </a:extLst>
          </p:cNvPr>
          <p:cNvSpPr txBox="1"/>
          <p:nvPr/>
        </p:nvSpPr>
        <p:spPr>
          <a:xfrm>
            <a:off x="5167331" y="3670875"/>
            <a:ext cx="6001411" cy="646331"/>
          </a:xfrm>
          <a:prstGeom prst="rect">
            <a:avLst/>
          </a:prstGeom>
          <a:noFill/>
        </p:spPr>
        <p:txBody>
          <a:bodyPr wrap="square" rtlCol="0">
            <a:spAutoFit/>
          </a:bodyPr>
          <a:lstStyle/>
          <a:p>
            <a:r>
              <a:rPr lang="en-US" dirty="0">
                <a:latin typeface="OpenDyslexic" pitchFamily="2" charset="0"/>
              </a:rPr>
              <a:t>This individual scored 4 out of 7 on the extraversion scale.</a:t>
            </a:r>
          </a:p>
        </p:txBody>
      </p:sp>
      <p:sp>
        <p:nvSpPr>
          <p:cNvPr id="41" name="TextBox 40">
            <a:extLst>
              <a:ext uri="{FF2B5EF4-FFF2-40B4-BE49-F238E27FC236}">
                <a16:creationId xmlns:a16="http://schemas.microsoft.com/office/drawing/2014/main" id="{6E530779-0BFB-5D59-881B-D17B901358A9}"/>
              </a:ext>
            </a:extLst>
          </p:cNvPr>
          <p:cNvSpPr txBox="1"/>
          <p:nvPr/>
        </p:nvSpPr>
        <p:spPr>
          <a:xfrm>
            <a:off x="2154039" y="3375580"/>
            <a:ext cx="301686" cy="369332"/>
          </a:xfrm>
          <a:prstGeom prst="rect">
            <a:avLst/>
          </a:prstGeom>
          <a:noFill/>
        </p:spPr>
        <p:txBody>
          <a:bodyPr wrap="square" rtlCol="0">
            <a:spAutoFit/>
          </a:bodyPr>
          <a:lstStyle/>
          <a:p>
            <a:r>
              <a:rPr lang="en-US" dirty="0">
                <a:solidFill>
                  <a:schemeClr val="bg1"/>
                </a:solidFill>
              </a:rPr>
              <a:t>4</a:t>
            </a:r>
          </a:p>
        </p:txBody>
      </p:sp>
      <p:pic>
        <p:nvPicPr>
          <p:cNvPr id="46" name="Picture 45" descr="Repeat of the image from previous slide.">
            <a:extLst>
              <a:ext uri="{FF2B5EF4-FFF2-40B4-BE49-F238E27FC236}">
                <a16:creationId xmlns:a16="http://schemas.microsoft.com/office/drawing/2014/main" id="{0E52577D-4E3B-477A-88AC-D3E960841FC4}"/>
              </a:ext>
            </a:extLst>
          </p:cNvPr>
          <p:cNvPicPr>
            <a:picLocks noChangeAspect="1"/>
          </p:cNvPicPr>
          <p:nvPr/>
        </p:nvPicPr>
        <p:blipFill>
          <a:blip r:embed="rId4"/>
          <a:stretch>
            <a:fillRect/>
          </a:stretch>
        </p:blipFill>
        <p:spPr>
          <a:xfrm>
            <a:off x="686192" y="2289438"/>
            <a:ext cx="4156742" cy="4367591"/>
          </a:xfrm>
          <a:prstGeom prst="rect">
            <a:avLst/>
          </a:prstGeom>
        </p:spPr>
      </p:pic>
    </p:spTree>
    <p:custDataLst>
      <p:tags r:id="rId1"/>
    </p:custDataLst>
    <p:extLst>
      <p:ext uri="{BB962C8B-B14F-4D97-AF65-F5344CB8AC3E}">
        <p14:creationId xmlns:p14="http://schemas.microsoft.com/office/powerpoint/2010/main" val="115347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06217-FFBB-EBF9-940C-4DACCFB75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310437-DEA7-CF82-A28D-A800E097D8CA}"/>
              </a:ext>
            </a:extLst>
          </p:cNvPr>
          <p:cNvSpPr>
            <a:spLocks noGrp="1"/>
          </p:cNvSpPr>
          <p:nvPr>
            <p:ph type="title"/>
          </p:nvPr>
        </p:nvSpPr>
        <p:spPr/>
        <p:txBody>
          <a:bodyPr>
            <a:normAutofit fontScale="90000"/>
          </a:bodyPr>
          <a:lstStyle/>
          <a:p>
            <a:r>
              <a:rPr lang="en-US" dirty="0"/>
              <a:t>Reporting Scores with the Standard Error of Measurement -2</a:t>
            </a:r>
          </a:p>
        </p:txBody>
      </p:sp>
      <p:sp>
        <p:nvSpPr>
          <p:cNvPr id="16" name="Rectangle 15">
            <a:extLst>
              <a:ext uri="{FF2B5EF4-FFF2-40B4-BE49-F238E27FC236}">
                <a16:creationId xmlns:a16="http://schemas.microsoft.com/office/drawing/2014/main" id="{2437981B-BBEE-D617-ADFF-62C5DADD5263}"/>
              </a:ext>
            </a:extLst>
          </p:cNvPr>
          <p:cNvSpPr/>
          <p:nvPr/>
        </p:nvSpPr>
        <p:spPr>
          <a:xfrm>
            <a:off x="4557744" y="2831080"/>
            <a:ext cx="6464041" cy="2308324"/>
          </a:xfrm>
          <a:prstGeom prst="rect">
            <a:avLst/>
          </a:prstGeom>
        </p:spPr>
        <p:txBody>
          <a:bodyPr wrap="square">
            <a:spAutoFit/>
          </a:bodyPr>
          <a:lstStyle/>
          <a:p>
            <a:r>
              <a:rPr lang="en-US" dirty="0">
                <a:latin typeface="OpenDyslexic" pitchFamily="2" charset="0"/>
              </a:rPr>
              <a:t>No tool is perfectly accurate in its measurement and we would always expect some margin of error around a score. This is the extent to which the score underestimates or overestimates the individual’s current in the area measured by this test.</a:t>
            </a:r>
          </a:p>
        </p:txBody>
      </p:sp>
      <p:pic>
        <p:nvPicPr>
          <p:cNvPr id="6" name="Picture 5" descr="Repeat of the image from previous slide.">
            <a:extLst>
              <a:ext uri="{FF2B5EF4-FFF2-40B4-BE49-F238E27FC236}">
                <a16:creationId xmlns:a16="http://schemas.microsoft.com/office/drawing/2014/main" id="{C4C923A1-D1AF-67D5-D823-1609096A7FAD}"/>
              </a:ext>
            </a:extLst>
          </p:cNvPr>
          <p:cNvPicPr>
            <a:picLocks noChangeAspect="1"/>
          </p:cNvPicPr>
          <p:nvPr/>
        </p:nvPicPr>
        <p:blipFill>
          <a:blip r:embed="rId4"/>
          <a:stretch>
            <a:fillRect/>
          </a:stretch>
        </p:blipFill>
        <p:spPr>
          <a:xfrm>
            <a:off x="195126" y="2125284"/>
            <a:ext cx="4156742" cy="4367591"/>
          </a:xfrm>
          <a:prstGeom prst="rect">
            <a:avLst/>
          </a:prstGeom>
        </p:spPr>
      </p:pic>
    </p:spTree>
    <p:custDataLst>
      <p:tags r:id="rId1"/>
    </p:custDataLst>
    <p:extLst>
      <p:ext uri="{BB962C8B-B14F-4D97-AF65-F5344CB8AC3E}">
        <p14:creationId xmlns:p14="http://schemas.microsoft.com/office/powerpoint/2010/main" val="34538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260AB-F531-AE8D-735D-0B792D0D23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0C048-93C7-0A00-ED2E-A9269AE42D3F}"/>
              </a:ext>
            </a:extLst>
          </p:cNvPr>
          <p:cNvSpPr>
            <a:spLocks noGrp="1"/>
          </p:cNvSpPr>
          <p:nvPr>
            <p:ph type="title"/>
          </p:nvPr>
        </p:nvSpPr>
        <p:spPr/>
        <p:txBody>
          <a:bodyPr>
            <a:normAutofit fontScale="90000"/>
          </a:bodyPr>
          <a:lstStyle/>
          <a:p>
            <a:r>
              <a:rPr lang="en-US" dirty="0"/>
              <a:t>Reporting Scores with the Standard Error of Measurement -3</a:t>
            </a:r>
          </a:p>
        </p:txBody>
      </p:sp>
      <p:sp>
        <p:nvSpPr>
          <p:cNvPr id="15" name="TextBox 14">
            <a:extLst>
              <a:ext uri="{FF2B5EF4-FFF2-40B4-BE49-F238E27FC236}">
                <a16:creationId xmlns:a16="http://schemas.microsoft.com/office/drawing/2014/main" id="{1C879873-2048-9CCB-FDA0-4AB5FCE88E0B}"/>
              </a:ext>
            </a:extLst>
          </p:cNvPr>
          <p:cNvSpPr txBox="1"/>
          <p:nvPr/>
        </p:nvSpPr>
        <p:spPr>
          <a:xfrm>
            <a:off x="5123201" y="2886045"/>
            <a:ext cx="6078199" cy="2031325"/>
          </a:xfrm>
          <a:prstGeom prst="rect">
            <a:avLst/>
          </a:prstGeom>
          <a:noFill/>
        </p:spPr>
        <p:txBody>
          <a:bodyPr wrap="square" rtlCol="0">
            <a:spAutoFit/>
          </a:bodyPr>
          <a:lstStyle/>
          <a:p>
            <a:r>
              <a:rPr lang="en-US" dirty="0">
                <a:latin typeface="OpenDyslexic" pitchFamily="2" charset="0"/>
              </a:rPr>
              <a:t>Taking this likely margin of error into account, we can still be fairly confident that the individual’s current score on similar extraversion measures would lie somewhere between 3.2 and 4.8 out of 7</a:t>
            </a:r>
            <a:r>
              <a:rPr lang="en-GB" dirty="0">
                <a:effectLst/>
                <a:latin typeface="OpenDyslexic" pitchFamily="2" charset="0"/>
              </a:rPr>
              <a:t> </a:t>
            </a:r>
            <a:endParaRPr lang="en-US" dirty="0">
              <a:latin typeface="OpenDyslexic" pitchFamily="2" charset="0"/>
            </a:endParaRPr>
          </a:p>
        </p:txBody>
      </p:sp>
      <p:pic>
        <p:nvPicPr>
          <p:cNvPr id="6" name="Picture 5" descr="Repeat of the image from previous slide.">
            <a:extLst>
              <a:ext uri="{FF2B5EF4-FFF2-40B4-BE49-F238E27FC236}">
                <a16:creationId xmlns:a16="http://schemas.microsoft.com/office/drawing/2014/main" id="{8BA61AC9-5FBC-DD47-543A-819D304338DC}"/>
              </a:ext>
            </a:extLst>
          </p:cNvPr>
          <p:cNvPicPr>
            <a:picLocks noChangeAspect="1"/>
          </p:cNvPicPr>
          <p:nvPr/>
        </p:nvPicPr>
        <p:blipFill>
          <a:blip r:embed="rId4"/>
          <a:stretch>
            <a:fillRect/>
          </a:stretch>
        </p:blipFill>
        <p:spPr>
          <a:xfrm>
            <a:off x="686192" y="2289438"/>
            <a:ext cx="4156742" cy="4367591"/>
          </a:xfrm>
          <a:prstGeom prst="rect">
            <a:avLst/>
          </a:prstGeom>
        </p:spPr>
      </p:pic>
    </p:spTree>
    <p:custDataLst>
      <p:tags r:id="rId1"/>
    </p:custDataLst>
    <p:extLst>
      <p:ext uri="{BB962C8B-B14F-4D97-AF65-F5344CB8AC3E}">
        <p14:creationId xmlns:p14="http://schemas.microsoft.com/office/powerpoint/2010/main" val="289082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524F-DB17-6849-BD13-3B81CCF9B394}"/>
              </a:ext>
            </a:extLst>
          </p:cNvPr>
          <p:cNvSpPr>
            <a:spLocks noGrp="1"/>
          </p:cNvSpPr>
          <p:nvPr>
            <p:ph type="title"/>
          </p:nvPr>
        </p:nvSpPr>
        <p:spPr>
          <a:xfrm>
            <a:off x="249184" y="397741"/>
            <a:ext cx="10008722" cy="1325563"/>
          </a:xfrm>
        </p:spPr>
        <p:txBody>
          <a:bodyPr>
            <a:noAutofit/>
          </a:bodyPr>
          <a:lstStyle/>
          <a:p>
            <a:r>
              <a:rPr lang="en-US" sz="3600" dirty="0"/>
              <a:t>Reporting Scores with the Standard Error of Measurement 4</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B3ED236-C6A1-704C-BF46-B995771E9A21}"/>
                  </a:ext>
                </a:extLst>
              </p:cNvPr>
              <p:cNvSpPr>
                <a:spLocks noGrp="1"/>
              </p:cNvSpPr>
              <p:nvPr>
                <p:ph idx="1"/>
              </p:nvPr>
            </p:nvSpPr>
            <p:spPr>
              <a:xfrm>
                <a:off x="838200" y="2141537"/>
                <a:ext cx="10515600" cy="4351338"/>
              </a:xfrm>
            </p:spPr>
            <p:txBody>
              <a:bodyPr/>
              <a:lstStyle/>
              <a:p>
                <a:r>
                  <a:rPr lang="en-US" dirty="0"/>
                  <a:t>68% Confidence interval = [3.2, 4.8]</a:t>
                </a:r>
              </a:p>
              <a:p>
                <a:endParaRPr lang="en-US" dirty="0"/>
              </a:p>
              <a:p>
                <a:r>
                  <a:rPr lang="en-US" dirty="0"/>
                  <a:t>68% Confidence Interval for Percentiles</a:t>
                </a:r>
              </a:p>
              <a:p>
                <a:pPr lvl="1"/>
                <a:r>
                  <a:rPr lang="en-US" dirty="0"/>
                  <a:t>Find percentile for 3.2</a:t>
                </a:r>
              </a:p>
              <a:p>
                <a:pPr lvl="1"/>
                <a:r>
                  <a:rPr lang="en-US" dirty="0"/>
                  <a:t>Find percentile for 4.8</a:t>
                </a:r>
              </a:p>
              <a:p>
                <a:pPr lvl="1"/>
                <a:endParaRPr lang="en-US" dirty="0"/>
              </a:p>
              <a:p>
                <a:r>
                  <a:rPr lang="en-US" dirty="0"/>
                  <a:t>68% Confidence Interval for z scores</a:t>
                </a:r>
              </a:p>
              <a:p>
                <a:pPr lvl="1"/>
                <a:r>
                  <a:rPr lang="en-US" dirty="0"/>
                  <a:t>Lower z = </a:t>
                </a:r>
                <a14:m>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3.2−</m:t>
                        </m:r>
                        <m:r>
                          <a:rPr lang="en-GB" b="0" i="1" smtClean="0">
                            <a:latin typeface="Cambria Math" panose="02040503050406030204" pitchFamily="18" charset="0"/>
                          </a:rPr>
                          <m:t>𝑀𝑒𝑎𝑛</m:t>
                        </m:r>
                      </m:num>
                      <m:den>
                        <m:r>
                          <a:rPr lang="en-GB" b="0" i="1" smtClean="0">
                            <a:latin typeface="Cambria Math" panose="02040503050406030204" pitchFamily="18" charset="0"/>
                          </a:rPr>
                          <m:t>𝑆𝐷</m:t>
                        </m:r>
                      </m:den>
                    </m:f>
                  </m:oMath>
                </a14:m>
                <a:r>
                  <a:rPr lang="en-US" dirty="0"/>
                  <a:t> Upper z = </a:t>
                </a:r>
                <a14:m>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4.8−</m:t>
                        </m:r>
                        <m:r>
                          <a:rPr lang="en-GB" b="0" i="1" smtClean="0">
                            <a:latin typeface="Cambria Math" panose="02040503050406030204" pitchFamily="18" charset="0"/>
                          </a:rPr>
                          <m:t>𝑀𝑒𝑎𝑛</m:t>
                        </m:r>
                      </m:num>
                      <m:den>
                        <m:r>
                          <a:rPr lang="en-GB" b="0" i="1" smtClean="0">
                            <a:latin typeface="Cambria Math" panose="02040503050406030204" pitchFamily="18" charset="0"/>
                          </a:rPr>
                          <m:t>𝑆𝐷</m:t>
                        </m:r>
                      </m:den>
                    </m:f>
                  </m:oMath>
                </a14:m>
                <a:endParaRPr lang="en-US" dirty="0"/>
              </a:p>
            </p:txBody>
          </p:sp>
        </mc:Choice>
        <mc:Fallback>
          <p:sp>
            <p:nvSpPr>
              <p:cNvPr id="3" name="Content Placeholder 2">
                <a:extLst>
                  <a:ext uri="{FF2B5EF4-FFF2-40B4-BE49-F238E27FC236}">
                    <a16:creationId xmlns:a16="http://schemas.microsoft.com/office/drawing/2014/main" id="{BB3ED236-C6A1-704C-BF46-B995771E9A21}"/>
                  </a:ext>
                </a:extLst>
              </p:cNvPr>
              <p:cNvSpPr>
                <a:spLocks noGrp="1" noRot="1" noChangeAspect="1" noMove="1" noResize="1" noEditPoints="1" noAdjustHandles="1" noChangeArrowheads="1" noChangeShapeType="1" noTextEdit="1"/>
              </p:cNvSpPr>
              <p:nvPr>
                <p:ph idx="1"/>
              </p:nvPr>
            </p:nvSpPr>
            <p:spPr>
              <a:xfrm>
                <a:off x="838200" y="2141537"/>
                <a:ext cx="10515600" cy="4351338"/>
              </a:xfrm>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02400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524F-DB17-6849-BD13-3B81CCF9B394}"/>
              </a:ext>
            </a:extLst>
          </p:cNvPr>
          <p:cNvSpPr>
            <a:spLocks noGrp="1"/>
          </p:cNvSpPr>
          <p:nvPr>
            <p:ph type="title"/>
          </p:nvPr>
        </p:nvSpPr>
        <p:spPr>
          <a:xfrm>
            <a:off x="146958" y="365125"/>
            <a:ext cx="9811690" cy="1325563"/>
          </a:xfrm>
        </p:spPr>
        <p:txBody>
          <a:bodyPr>
            <a:normAutofit fontScale="90000"/>
          </a:bodyPr>
          <a:lstStyle/>
          <a:p>
            <a:r>
              <a:rPr lang="en-US" sz="3200" dirty="0"/>
              <a:t>Reporting Scores with the Standard Error of Measurement 5</a:t>
            </a:r>
          </a:p>
        </p:txBody>
      </p:sp>
      <p:pic>
        <p:nvPicPr>
          <p:cNvPr id="5" name="Content Placeholder 5" descr="Normal distibution chart with standard deviation, percentile, amd T score X Axes.">
            <a:extLst>
              <a:ext uri="{FF2B5EF4-FFF2-40B4-BE49-F238E27FC236}">
                <a16:creationId xmlns:a16="http://schemas.microsoft.com/office/drawing/2014/main" id="{05664E78-A31F-E9EF-EBE5-289187AF6F37}"/>
              </a:ext>
            </a:extLst>
          </p:cNvPr>
          <p:cNvPicPr>
            <a:picLocks noGrp="1" noChangeAspect="1"/>
          </p:cNvPicPr>
          <p:nvPr>
            <p:ph idx="1"/>
          </p:nvPr>
        </p:nvPicPr>
        <p:blipFill>
          <a:blip r:embed="rId2"/>
          <a:stretch>
            <a:fillRect/>
          </a:stretch>
        </p:blipFill>
        <p:spPr>
          <a:xfrm>
            <a:off x="2506321" y="1811485"/>
            <a:ext cx="6488113" cy="4812018"/>
          </a:xfrm>
        </p:spPr>
      </p:pic>
    </p:spTree>
    <p:extLst>
      <p:ext uri="{BB962C8B-B14F-4D97-AF65-F5344CB8AC3E}">
        <p14:creationId xmlns:p14="http://schemas.microsoft.com/office/powerpoint/2010/main" val="1115526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524F-DB17-6849-BD13-3B81CCF9B394}"/>
              </a:ext>
            </a:extLst>
          </p:cNvPr>
          <p:cNvSpPr>
            <a:spLocks noGrp="1"/>
          </p:cNvSpPr>
          <p:nvPr>
            <p:ph type="title"/>
          </p:nvPr>
        </p:nvSpPr>
        <p:spPr/>
        <p:txBody>
          <a:bodyPr/>
          <a:lstStyle/>
          <a:p>
            <a:r>
              <a:rPr lang="en-US" dirty="0"/>
              <a:t>More Standard Scores</a:t>
            </a:r>
          </a:p>
        </p:txBody>
      </p:sp>
      <p:pic>
        <p:nvPicPr>
          <p:cNvPr id="6" name="Content Placeholder 5" descr="Chart, line chart&#10;&#10;Description automatically generated">
            <a:extLst>
              <a:ext uri="{FF2B5EF4-FFF2-40B4-BE49-F238E27FC236}">
                <a16:creationId xmlns:a16="http://schemas.microsoft.com/office/drawing/2014/main" id="{2739CD15-770F-F94F-BB43-B586DD001E61}"/>
              </a:ext>
            </a:extLst>
          </p:cNvPr>
          <p:cNvPicPr>
            <a:picLocks noGrp="1" noChangeAspect="1"/>
          </p:cNvPicPr>
          <p:nvPr>
            <p:ph idx="1"/>
          </p:nvPr>
        </p:nvPicPr>
        <p:blipFill>
          <a:blip r:embed="rId3"/>
          <a:stretch>
            <a:fillRect/>
          </a:stretch>
        </p:blipFill>
        <p:spPr>
          <a:xfrm>
            <a:off x="457201" y="1840877"/>
            <a:ext cx="4964367" cy="4494609"/>
          </a:xfrm>
        </p:spPr>
      </p:pic>
      <p:graphicFrame>
        <p:nvGraphicFramePr>
          <p:cNvPr id="3" name="Table 6">
            <a:extLst>
              <a:ext uri="{FF2B5EF4-FFF2-40B4-BE49-F238E27FC236}">
                <a16:creationId xmlns:a16="http://schemas.microsoft.com/office/drawing/2014/main" id="{89E9E89C-C274-45D2-8161-010FE98933F4}"/>
              </a:ext>
            </a:extLst>
          </p:cNvPr>
          <p:cNvGraphicFramePr>
            <a:graphicFrameLocks noGrp="1"/>
          </p:cNvGraphicFramePr>
          <p:nvPr>
            <p:extLst>
              <p:ext uri="{D42A27DB-BD31-4B8C-83A1-F6EECF244321}">
                <p14:modId xmlns:p14="http://schemas.microsoft.com/office/powerpoint/2010/main" val="1221077725"/>
              </p:ext>
            </p:extLst>
          </p:nvPr>
        </p:nvGraphicFramePr>
        <p:xfrm>
          <a:off x="5421568" y="2392685"/>
          <a:ext cx="6770431" cy="3065589"/>
        </p:xfrm>
        <a:graphic>
          <a:graphicData uri="http://schemas.openxmlformats.org/drawingml/2006/table">
            <a:tbl>
              <a:tblPr firstRow="1" bandRow="1">
                <a:tableStyleId>{5C22544A-7EE6-4342-B048-85BDC9FD1C3A}</a:tableStyleId>
              </a:tblPr>
              <a:tblGrid>
                <a:gridCol w="1707365">
                  <a:extLst>
                    <a:ext uri="{9D8B030D-6E8A-4147-A177-3AD203B41FA5}">
                      <a16:colId xmlns:a16="http://schemas.microsoft.com/office/drawing/2014/main" val="3468709000"/>
                    </a:ext>
                  </a:extLst>
                </a:gridCol>
                <a:gridCol w="1136916">
                  <a:extLst>
                    <a:ext uri="{9D8B030D-6E8A-4147-A177-3AD203B41FA5}">
                      <a16:colId xmlns:a16="http://schemas.microsoft.com/office/drawing/2014/main" val="1687373576"/>
                    </a:ext>
                  </a:extLst>
                </a:gridCol>
                <a:gridCol w="837579">
                  <a:extLst>
                    <a:ext uri="{9D8B030D-6E8A-4147-A177-3AD203B41FA5}">
                      <a16:colId xmlns:a16="http://schemas.microsoft.com/office/drawing/2014/main" val="2395812391"/>
                    </a:ext>
                  </a:extLst>
                </a:gridCol>
                <a:gridCol w="1464351">
                  <a:extLst>
                    <a:ext uri="{9D8B030D-6E8A-4147-A177-3AD203B41FA5}">
                      <a16:colId xmlns:a16="http://schemas.microsoft.com/office/drawing/2014/main" val="2897957646"/>
                    </a:ext>
                  </a:extLst>
                </a:gridCol>
                <a:gridCol w="1624220">
                  <a:extLst>
                    <a:ext uri="{9D8B030D-6E8A-4147-A177-3AD203B41FA5}">
                      <a16:colId xmlns:a16="http://schemas.microsoft.com/office/drawing/2014/main" val="469590472"/>
                    </a:ext>
                  </a:extLst>
                </a:gridCol>
              </a:tblGrid>
              <a:tr h="764586">
                <a:tc>
                  <a:txBody>
                    <a:bodyPr/>
                    <a:lstStyle/>
                    <a:p>
                      <a:r>
                        <a:rPr lang="en-GB" dirty="0">
                          <a:solidFill>
                            <a:schemeClr val="tx1"/>
                          </a:solidFill>
                          <a:latin typeface="OpenDyslexic" pitchFamily="2" charset="0"/>
                        </a:rPr>
                        <a:t>Scale</a:t>
                      </a:r>
                    </a:p>
                  </a:txBody>
                  <a:tcPr>
                    <a:solidFill>
                      <a:srgbClr val="0070C0"/>
                    </a:solidFill>
                  </a:tcPr>
                </a:tc>
                <a:tc>
                  <a:txBody>
                    <a:bodyPr/>
                    <a:lstStyle/>
                    <a:p>
                      <a:r>
                        <a:rPr lang="en-GB" dirty="0">
                          <a:solidFill>
                            <a:schemeClr val="tx1"/>
                          </a:solidFill>
                          <a:latin typeface="OpenDyslexic" pitchFamily="2" charset="0"/>
                        </a:rPr>
                        <a:t>Mean</a:t>
                      </a:r>
                    </a:p>
                  </a:txBody>
                  <a:tcPr>
                    <a:solidFill>
                      <a:srgbClr val="0070C0"/>
                    </a:solidFill>
                  </a:tcPr>
                </a:tc>
                <a:tc>
                  <a:txBody>
                    <a:bodyPr/>
                    <a:lstStyle/>
                    <a:p>
                      <a:r>
                        <a:rPr lang="en-GB" dirty="0">
                          <a:solidFill>
                            <a:schemeClr val="tx1"/>
                          </a:solidFill>
                          <a:latin typeface="OpenDyslexic" pitchFamily="2" charset="0"/>
                        </a:rPr>
                        <a:t>SD</a:t>
                      </a:r>
                    </a:p>
                  </a:txBody>
                  <a:tcPr>
                    <a:solidFill>
                      <a:srgbClr val="0070C0"/>
                    </a:solidFill>
                  </a:tcPr>
                </a:tc>
                <a:tc>
                  <a:txBody>
                    <a:bodyPr/>
                    <a:lstStyle/>
                    <a:p>
                      <a:r>
                        <a:rPr lang="en-GB" dirty="0">
                          <a:solidFill>
                            <a:schemeClr val="tx1"/>
                          </a:solidFill>
                          <a:latin typeface="OpenDyslexic" pitchFamily="2" charset="0"/>
                        </a:rPr>
                        <a:t>68% CI</a:t>
                      </a:r>
                    </a:p>
                  </a:txBody>
                  <a:tcPr>
                    <a:solidFill>
                      <a:srgbClr val="0070C0"/>
                    </a:solidFill>
                  </a:tcPr>
                </a:tc>
                <a:tc>
                  <a:txBody>
                    <a:bodyPr/>
                    <a:lstStyle/>
                    <a:p>
                      <a:r>
                        <a:rPr lang="en-GB" dirty="0">
                          <a:solidFill>
                            <a:schemeClr val="tx1"/>
                          </a:solidFill>
                          <a:latin typeface="OpenDyslexic" pitchFamily="2" charset="0"/>
                        </a:rPr>
                        <a:t>‘Limit’</a:t>
                      </a:r>
                    </a:p>
                  </a:txBody>
                  <a:tcPr>
                    <a:solidFill>
                      <a:srgbClr val="0070C0"/>
                    </a:solidFill>
                  </a:tcPr>
                </a:tc>
                <a:extLst>
                  <a:ext uri="{0D108BD9-81ED-4DB2-BD59-A6C34878D82A}">
                    <a16:rowId xmlns:a16="http://schemas.microsoft.com/office/drawing/2014/main" val="3087897594"/>
                  </a:ext>
                </a:extLst>
              </a:tr>
              <a:tr h="601929">
                <a:tc>
                  <a:txBody>
                    <a:bodyPr/>
                    <a:lstStyle/>
                    <a:p>
                      <a:r>
                        <a:rPr lang="en-GB" dirty="0">
                          <a:solidFill>
                            <a:schemeClr val="tx1"/>
                          </a:solidFill>
                          <a:latin typeface="OpenDyslexic" pitchFamily="2" charset="0"/>
                        </a:rPr>
                        <a:t>Z</a:t>
                      </a:r>
                    </a:p>
                  </a:txBody>
                  <a:tcPr>
                    <a:solidFill>
                      <a:srgbClr val="0070C0"/>
                    </a:solidFill>
                  </a:tcPr>
                </a:tc>
                <a:tc>
                  <a:txBody>
                    <a:bodyPr/>
                    <a:lstStyle/>
                    <a:p>
                      <a:r>
                        <a:rPr lang="en-GB" dirty="0">
                          <a:solidFill>
                            <a:schemeClr val="tx1"/>
                          </a:solidFill>
                          <a:latin typeface="OpenDyslexic" pitchFamily="2" charset="0"/>
                        </a:rPr>
                        <a:t>0</a:t>
                      </a:r>
                    </a:p>
                  </a:txBody>
                  <a:tcPr>
                    <a:solidFill>
                      <a:srgbClr val="0070C0"/>
                    </a:solidFill>
                  </a:tcPr>
                </a:tc>
                <a:tc>
                  <a:txBody>
                    <a:bodyPr/>
                    <a:lstStyle/>
                    <a:p>
                      <a:r>
                        <a:rPr lang="en-GB" dirty="0">
                          <a:solidFill>
                            <a:schemeClr val="tx1"/>
                          </a:solidFill>
                          <a:latin typeface="OpenDyslexic" pitchFamily="2" charset="0"/>
                        </a:rPr>
                        <a:t>1</a:t>
                      </a:r>
                    </a:p>
                  </a:txBody>
                  <a:tcPr>
                    <a:solidFill>
                      <a:srgbClr val="0070C0"/>
                    </a:solidFill>
                  </a:tcPr>
                </a:tc>
                <a:tc>
                  <a:txBody>
                    <a:bodyPr/>
                    <a:lstStyle/>
                    <a:p>
                      <a:r>
                        <a:rPr lang="en-GB" dirty="0">
                          <a:solidFill>
                            <a:schemeClr val="tx1"/>
                          </a:solidFill>
                          <a:latin typeface="OpenDyslexic" pitchFamily="2" charset="0"/>
                        </a:rPr>
                        <a:t>[-1, + 1]</a:t>
                      </a:r>
                    </a:p>
                  </a:txBody>
                  <a:tcPr>
                    <a:solidFill>
                      <a:srgbClr val="0070C0"/>
                    </a:solidFill>
                  </a:tcPr>
                </a:tc>
                <a:tc>
                  <a:txBody>
                    <a:bodyPr/>
                    <a:lstStyle/>
                    <a:p>
                      <a:r>
                        <a:rPr lang="en-GB" dirty="0">
                          <a:solidFill>
                            <a:schemeClr val="tx1"/>
                          </a:solidFill>
                          <a:latin typeface="OpenDyslexic" pitchFamily="2" charset="0"/>
                        </a:rPr>
                        <a:t>-5, +5</a:t>
                      </a:r>
                    </a:p>
                  </a:txBody>
                  <a:tcPr>
                    <a:solidFill>
                      <a:srgbClr val="0070C0"/>
                    </a:solidFill>
                  </a:tcPr>
                </a:tc>
                <a:extLst>
                  <a:ext uri="{0D108BD9-81ED-4DB2-BD59-A6C34878D82A}">
                    <a16:rowId xmlns:a16="http://schemas.microsoft.com/office/drawing/2014/main" val="3647066510"/>
                  </a:ext>
                </a:extLst>
              </a:tr>
              <a:tr h="575212">
                <a:tc>
                  <a:txBody>
                    <a:bodyPr/>
                    <a:lstStyle/>
                    <a:p>
                      <a:r>
                        <a:rPr lang="en-GB" sz="1400" dirty="0" err="1">
                          <a:solidFill>
                            <a:schemeClr val="tx1"/>
                          </a:solidFill>
                          <a:latin typeface="OpenDyslexic" pitchFamily="2" charset="0"/>
                        </a:rPr>
                        <a:t>McCalls</a:t>
                      </a:r>
                      <a:r>
                        <a:rPr lang="en-GB" sz="1400" dirty="0">
                          <a:solidFill>
                            <a:schemeClr val="tx1"/>
                          </a:solidFill>
                          <a:latin typeface="OpenDyslexic" pitchFamily="2" charset="0"/>
                        </a:rPr>
                        <a:t> T</a:t>
                      </a:r>
                    </a:p>
                  </a:txBody>
                  <a:tcPr>
                    <a:solidFill>
                      <a:srgbClr val="0070C0"/>
                    </a:solidFill>
                  </a:tcPr>
                </a:tc>
                <a:tc>
                  <a:txBody>
                    <a:bodyPr/>
                    <a:lstStyle/>
                    <a:p>
                      <a:r>
                        <a:rPr lang="en-GB" dirty="0">
                          <a:solidFill>
                            <a:schemeClr val="tx1"/>
                          </a:solidFill>
                          <a:latin typeface="OpenDyslexic" pitchFamily="2" charset="0"/>
                        </a:rPr>
                        <a:t>50</a:t>
                      </a:r>
                    </a:p>
                  </a:txBody>
                  <a:tcPr>
                    <a:solidFill>
                      <a:srgbClr val="0070C0"/>
                    </a:solidFill>
                  </a:tcPr>
                </a:tc>
                <a:tc>
                  <a:txBody>
                    <a:bodyPr/>
                    <a:lstStyle/>
                    <a:p>
                      <a:r>
                        <a:rPr lang="en-GB" dirty="0">
                          <a:solidFill>
                            <a:schemeClr val="tx1"/>
                          </a:solidFill>
                          <a:latin typeface="OpenDyslexic" pitchFamily="2" charset="0"/>
                        </a:rPr>
                        <a:t>10</a:t>
                      </a:r>
                    </a:p>
                  </a:txBody>
                  <a:tcPr>
                    <a:solidFill>
                      <a:srgbClr val="0070C0"/>
                    </a:solidFill>
                  </a:tcPr>
                </a:tc>
                <a:tc>
                  <a:txBody>
                    <a:bodyPr/>
                    <a:lstStyle/>
                    <a:p>
                      <a:r>
                        <a:rPr lang="en-GB" dirty="0">
                          <a:solidFill>
                            <a:schemeClr val="tx1"/>
                          </a:solidFill>
                          <a:latin typeface="OpenDyslexic" pitchFamily="2" charset="0"/>
                        </a:rPr>
                        <a:t>[40, 60]</a:t>
                      </a:r>
                    </a:p>
                  </a:txBody>
                  <a:tcPr>
                    <a:solidFill>
                      <a:srgbClr val="0070C0"/>
                    </a:solidFill>
                  </a:tcPr>
                </a:tc>
                <a:tc>
                  <a:txBody>
                    <a:bodyPr/>
                    <a:lstStyle/>
                    <a:p>
                      <a:r>
                        <a:rPr lang="en-GB" dirty="0">
                          <a:solidFill>
                            <a:schemeClr val="tx1"/>
                          </a:solidFill>
                          <a:latin typeface="OpenDyslexic" pitchFamily="2" charset="0"/>
                        </a:rPr>
                        <a:t>0-100</a:t>
                      </a:r>
                    </a:p>
                  </a:txBody>
                  <a:tcPr>
                    <a:solidFill>
                      <a:srgbClr val="0070C0"/>
                    </a:solidFill>
                  </a:tcPr>
                </a:tc>
                <a:extLst>
                  <a:ext uri="{0D108BD9-81ED-4DB2-BD59-A6C34878D82A}">
                    <a16:rowId xmlns:a16="http://schemas.microsoft.com/office/drawing/2014/main" val="1227166408"/>
                  </a:ext>
                </a:extLst>
              </a:tr>
              <a:tr h="561931">
                <a:tc>
                  <a:txBody>
                    <a:bodyPr/>
                    <a:lstStyle/>
                    <a:p>
                      <a:r>
                        <a:rPr lang="en-GB" dirty="0">
                          <a:solidFill>
                            <a:schemeClr val="tx1"/>
                          </a:solidFill>
                          <a:latin typeface="OpenDyslexic" pitchFamily="2" charset="0"/>
                        </a:rPr>
                        <a:t>Stanine</a:t>
                      </a:r>
                    </a:p>
                  </a:txBody>
                  <a:tcPr>
                    <a:solidFill>
                      <a:srgbClr val="0070C0"/>
                    </a:solidFill>
                  </a:tcPr>
                </a:tc>
                <a:tc>
                  <a:txBody>
                    <a:bodyPr/>
                    <a:lstStyle/>
                    <a:p>
                      <a:r>
                        <a:rPr lang="en-GB" dirty="0">
                          <a:solidFill>
                            <a:schemeClr val="tx1"/>
                          </a:solidFill>
                          <a:latin typeface="OpenDyslexic" pitchFamily="2" charset="0"/>
                        </a:rPr>
                        <a:t>5</a:t>
                      </a:r>
                    </a:p>
                  </a:txBody>
                  <a:tcPr>
                    <a:solidFill>
                      <a:srgbClr val="0070C0"/>
                    </a:solidFill>
                  </a:tcPr>
                </a:tc>
                <a:tc>
                  <a:txBody>
                    <a:bodyPr/>
                    <a:lstStyle/>
                    <a:p>
                      <a:r>
                        <a:rPr lang="en-GB" dirty="0">
                          <a:solidFill>
                            <a:schemeClr val="tx1"/>
                          </a:solidFill>
                          <a:latin typeface="OpenDyslexic" pitchFamily="2" charset="0"/>
                        </a:rPr>
                        <a:t>2</a:t>
                      </a:r>
                    </a:p>
                  </a:txBody>
                  <a:tcPr>
                    <a:solidFill>
                      <a:srgbClr val="0070C0"/>
                    </a:solidFill>
                  </a:tcPr>
                </a:tc>
                <a:tc>
                  <a:txBody>
                    <a:bodyPr/>
                    <a:lstStyle/>
                    <a:p>
                      <a:r>
                        <a:rPr lang="en-GB" dirty="0">
                          <a:solidFill>
                            <a:schemeClr val="tx1"/>
                          </a:solidFill>
                          <a:latin typeface="OpenDyslexic" pitchFamily="2" charset="0"/>
                        </a:rPr>
                        <a:t>[3, 7]</a:t>
                      </a:r>
                    </a:p>
                  </a:txBody>
                  <a:tcPr>
                    <a:solidFill>
                      <a:srgbClr val="0070C0"/>
                    </a:solidFill>
                  </a:tcPr>
                </a:tc>
                <a:tc>
                  <a:txBody>
                    <a:bodyPr/>
                    <a:lstStyle/>
                    <a:p>
                      <a:r>
                        <a:rPr lang="en-GB" dirty="0">
                          <a:solidFill>
                            <a:schemeClr val="tx1"/>
                          </a:solidFill>
                          <a:latin typeface="OpenDyslexic" pitchFamily="2" charset="0"/>
                        </a:rPr>
                        <a:t>1, 9</a:t>
                      </a:r>
                    </a:p>
                  </a:txBody>
                  <a:tcPr>
                    <a:solidFill>
                      <a:srgbClr val="0070C0"/>
                    </a:solidFill>
                  </a:tcPr>
                </a:tc>
                <a:extLst>
                  <a:ext uri="{0D108BD9-81ED-4DB2-BD59-A6C34878D82A}">
                    <a16:rowId xmlns:a16="http://schemas.microsoft.com/office/drawing/2014/main" val="713344135"/>
                  </a:ext>
                </a:extLst>
              </a:tr>
              <a:tr h="561931">
                <a:tc>
                  <a:txBody>
                    <a:bodyPr/>
                    <a:lstStyle/>
                    <a:p>
                      <a:r>
                        <a:rPr lang="en-GB" dirty="0" err="1">
                          <a:solidFill>
                            <a:schemeClr val="tx1"/>
                          </a:solidFill>
                          <a:latin typeface="OpenDyslexic" pitchFamily="2" charset="0"/>
                        </a:rPr>
                        <a:t>Sten</a:t>
                      </a:r>
                      <a:endParaRPr lang="en-GB" dirty="0">
                        <a:solidFill>
                          <a:schemeClr val="tx1"/>
                        </a:solidFill>
                        <a:latin typeface="OpenDyslexic" pitchFamily="2" charset="0"/>
                      </a:endParaRPr>
                    </a:p>
                  </a:txBody>
                  <a:tcPr>
                    <a:solidFill>
                      <a:srgbClr val="0070C0"/>
                    </a:solidFill>
                  </a:tcPr>
                </a:tc>
                <a:tc>
                  <a:txBody>
                    <a:bodyPr/>
                    <a:lstStyle/>
                    <a:p>
                      <a:r>
                        <a:rPr lang="en-GB" dirty="0">
                          <a:solidFill>
                            <a:schemeClr val="tx1"/>
                          </a:solidFill>
                          <a:latin typeface="OpenDyslexic" pitchFamily="2" charset="0"/>
                        </a:rPr>
                        <a:t>5.5</a:t>
                      </a:r>
                    </a:p>
                  </a:txBody>
                  <a:tcPr>
                    <a:solidFill>
                      <a:srgbClr val="0070C0"/>
                    </a:solidFill>
                  </a:tcPr>
                </a:tc>
                <a:tc>
                  <a:txBody>
                    <a:bodyPr/>
                    <a:lstStyle/>
                    <a:p>
                      <a:r>
                        <a:rPr lang="en-GB" dirty="0">
                          <a:solidFill>
                            <a:schemeClr val="tx1"/>
                          </a:solidFill>
                          <a:latin typeface="OpenDyslexic" pitchFamily="2" charset="0"/>
                        </a:rPr>
                        <a:t>2</a:t>
                      </a:r>
                    </a:p>
                  </a:txBody>
                  <a:tcPr>
                    <a:solidFill>
                      <a:srgbClr val="0070C0"/>
                    </a:solidFill>
                  </a:tcPr>
                </a:tc>
                <a:tc>
                  <a:txBody>
                    <a:bodyPr/>
                    <a:lstStyle/>
                    <a:p>
                      <a:r>
                        <a:rPr lang="en-GB" dirty="0">
                          <a:solidFill>
                            <a:schemeClr val="tx1"/>
                          </a:solidFill>
                          <a:latin typeface="OpenDyslexic" pitchFamily="2" charset="0"/>
                        </a:rPr>
                        <a:t>[3.5, 7.5</a:t>
                      </a:r>
                    </a:p>
                  </a:txBody>
                  <a:tcPr>
                    <a:solidFill>
                      <a:srgbClr val="0070C0"/>
                    </a:solidFill>
                  </a:tcPr>
                </a:tc>
                <a:tc>
                  <a:txBody>
                    <a:bodyPr/>
                    <a:lstStyle/>
                    <a:p>
                      <a:r>
                        <a:rPr lang="en-GB" dirty="0">
                          <a:solidFill>
                            <a:schemeClr val="tx1"/>
                          </a:solidFill>
                          <a:latin typeface="OpenDyslexic" pitchFamily="2" charset="0"/>
                        </a:rPr>
                        <a:t>1,  10</a:t>
                      </a:r>
                    </a:p>
                  </a:txBody>
                  <a:tcPr>
                    <a:solidFill>
                      <a:srgbClr val="0070C0"/>
                    </a:solidFill>
                  </a:tcPr>
                </a:tc>
                <a:extLst>
                  <a:ext uri="{0D108BD9-81ED-4DB2-BD59-A6C34878D82A}">
                    <a16:rowId xmlns:a16="http://schemas.microsoft.com/office/drawing/2014/main" val="1801764224"/>
                  </a:ext>
                </a:extLst>
              </a:tr>
            </a:tbl>
          </a:graphicData>
        </a:graphic>
      </p:graphicFrame>
    </p:spTree>
    <p:custDataLst>
      <p:tags r:id="rId1"/>
    </p:custDataLst>
    <p:extLst>
      <p:ext uri="{BB962C8B-B14F-4D97-AF65-F5344CB8AC3E}">
        <p14:creationId xmlns:p14="http://schemas.microsoft.com/office/powerpoint/2010/main" val="239889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524F-DB17-6849-BD13-3B81CCF9B394}"/>
              </a:ext>
            </a:extLst>
          </p:cNvPr>
          <p:cNvSpPr>
            <a:spLocks noGrp="1"/>
          </p:cNvSpPr>
          <p:nvPr>
            <p:ph type="title"/>
          </p:nvPr>
        </p:nvSpPr>
        <p:spPr>
          <a:xfrm>
            <a:off x="364671" y="381453"/>
            <a:ext cx="10515600" cy="1325563"/>
          </a:xfrm>
        </p:spPr>
        <p:txBody>
          <a:bodyPr/>
          <a:lstStyle/>
          <a:p>
            <a:r>
              <a:rPr lang="en-US" dirty="0"/>
              <a:t>More Standard Scores 2</a:t>
            </a:r>
          </a:p>
        </p:txBody>
      </p:sp>
      <p:sp>
        <p:nvSpPr>
          <p:cNvPr id="5" name="Content Placeholder 4">
            <a:extLst>
              <a:ext uri="{FF2B5EF4-FFF2-40B4-BE49-F238E27FC236}">
                <a16:creationId xmlns:a16="http://schemas.microsoft.com/office/drawing/2014/main" id="{DC0DE54B-BAFF-4343-8AEE-F04DD087122A}"/>
              </a:ext>
            </a:extLst>
          </p:cNvPr>
          <p:cNvSpPr>
            <a:spLocks noGrp="1"/>
          </p:cNvSpPr>
          <p:nvPr>
            <p:ph idx="1"/>
          </p:nvPr>
        </p:nvSpPr>
        <p:spPr>
          <a:xfrm>
            <a:off x="941069" y="2057399"/>
            <a:ext cx="10515599" cy="4057651"/>
          </a:xfrm>
        </p:spPr>
        <p:txBody>
          <a:bodyPr/>
          <a:lstStyle/>
          <a:p>
            <a:pPr marL="0" indent="0">
              <a:buNone/>
            </a:pPr>
            <a:r>
              <a:rPr lang="en-GB" dirty="0"/>
              <a:t>Z score: Mean = 0, SD = 1</a:t>
            </a:r>
          </a:p>
          <a:p>
            <a:pPr marL="0" indent="0">
              <a:buNone/>
            </a:pPr>
            <a:endParaRPr lang="en-GB" dirty="0"/>
          </a:p>
          <a:p>
            <a:pPr marL="0" indent="0">
              <a:buNone/>
            </a:pPr>
            <a:r>
              <a:rPr lang="en-GB" dirty="0"/>
              <a:t>T Score: Mean = 50, SD = 10</a:t>
            </a:r>
          </a:p>
          <a:p>
            <a:pPr marL="0" indent="0">
              <a:buNone/>
            </a:pPr>
            <a:endParaRPr lang="en-GB" dirty="0"/>
          </a:p>
          <a:p>
            <a:pPr marL="0" indent="0">
              <a:buNone/>
            </a:pPr>
            <a:r>
              <a:rPr lang="en-GB" dirty="0"/>
              <a:t>How do we get from one to the other?</a:t>
            </a:r>
          </a:p>
          <a:p>
            <a:pPr marL="0" indent="0">
              <a:buNone/>
            </a:pPr>
            <a:endParaRPr lang="en-GB" dirty="0"/>
          </a:p>
          <a:p>
            <a:pPr marL="0" indent="0">
              <a:buNone/>
            </a:pPr>
            <a:r>
              <a:rPr lang="en-GB" dirty="0"/>
              <a:t>( Z X 10) + 50 = T</a:t>
            </a:r>
          </a:p>
        </p:txBody>
      </p:sp>
    </p:spTree>
    <p:custDataLst>
      <p:tags r:id="rId1"/>
    </p:custDataLst>
    <p:extLst>
      <p:ext uri="{BB962C8B-B14F-4D97-AF65-F5344CB8AC3E}">
        <p14:creationId xmlns:p14="http://schemas.microsoft.com/office/powerpoint/2010/main" val="383034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arn(inVertical)">
                                      <p:cBhvr>
                                        <p:cTn id="10" dur="500"/>
                                        <p:tgtEl>
                                          <p:spTgt spid="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barn(inVertical)">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barn(inVertical)">
                                      <p:cBhvr>
                                        <p:cTn id="1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9AF7-54F7-564E-B54B-663B0B719663}"/>
              </a:ext>
            </a:extLst>
          </p:cNvPr>
          <p:cNvSpPr>
            <a:spLocks noGrp="1"/>
          </p:cNvSpPr>
          <p:nvPr>
            <p:ph type="title"/>
          </p:nvPr>
        </p:nvSpPr>
        <p:spPr/>
        <p:txBody>
          <a:bodyPr/>
          <a:lstStyle/>
          <a:p>
            <a:r>
              <a:rPr lang="en-US" dirty="0"/>
              <a:t>This Video</a:t>
            </a:r>
          </a:p>
        </p:txBody>
      </p:sp>
      <p:sp>
        <p:nvSpPr>
          <p:cNvPr id="3" name="Content Placeholder 2">
            <a:extLst>
              <a:ext uri="{FF2B5EF4-FFF2-40B4-BE49-F238E27FC236}">
                <a16:creationId xmlns:a16="http://schemas.microsoft.com/office/drawing/2014/main" id="{BC6EDF20-BF56-7048-8692-48A9EA486180}"/>
              </a:ext>
            </a:extLst>
          </p:cNvPr>
          <p:cNvSpPr>
            <a:spLocks noGrp="1"/>
          </p:cNvSpPr>
          <p:nvPr>
            <p:ph idx="1"/>
          </p:nvPr>
        </p:nvSpPr>
        <p:spPr/>
        <p:txBody>
          <a:bodyPr/>
          <a:lstStyle/>
          <a:p>
            <a:r>
              <a:rPr lang="en-US" dirty="0"/>
              <a:t>An analogy</a:t>
            </a:r>
          </a:p>
          <a:p>
            <a:r>
              <a:rPr lang="en-US" dirty="0"/>
              <a:t>The Standard Error of Measurement</a:t>
            </a:r>
          </a:p>
          <a:p>
            <a:r>
              <a:rPr lang="en-US" dirty="0"/>
              <a:t>Confidence Intervals</a:t>
            </a:r>
          </a:p>
          <a:p>
            <a:r>
              <a:rPr lang="en-US" dirty="0"/>
              <a:t>Standard Error of Difference</a:t>
            </a:r>
          </a:p>
        </p:txBody>
      </p:sp>
    </p:spTree>
    <p:extLst>
      <p:ext uri="{BB962C8B-B14F-4D97-AF65-F5344CB8AC3E}">
        <p14:creationId xmlns:p14="http://schemas.microsoft.com/office/powerpoint/2010/main" val="3787394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856A-58A4-C543-BD0F-9C89E281F9E2}"/>
              </a:ext>
            </a:extLst>
          </p:cNvPr>
          <p:cNvSpPr>
            <a:spLocks noGrp="1"/>
          </p:cNvSpPr>
          <p:nvPr>
            <p:ph type="title"/>
          </p:nvPr>
        </p:nvSpPr>
        <p:spPr/>
        <p:txBody>
          <a:bodyPr/>
          <a:lstStyle/>
          <a:p>
            <a:r>
              <a:rPr lang="en-US" dirty="0"/>
              <a:t>An Analogy</a:t>
            </a:r>
          </a:p>
        </p:txBody>
      </p:sp>
      <p:pic>
        <p:nvPicPr>
          <p:cNvPr id="5" name="Content Placeholder 4" descr="A picture containing text&#10;&#10;Description automatically generated">
            <a:extLst>
              <a:ext uri="{FF2B5EF4-FFF2-40B4-BE49-F238E27FC236}">
                <a16:creationId xmlns:a16="http://schemas.microsoft.com/office/drawing/2014/main" id="{4BEE656C-84A7-E94A-BD94-74A3D388D7B5}"/>
              </a:ext>
            </a:extLst>
          </p:cNvPr>
          <p:cNvPicPr>
            <a:picLocks noGrp="1" noChangeAspect="1"/>
          </p:cNvPicPr>
          <p:nvPr>
            <p:ph idx="1"/>
          </p:nvPr>
        </p:nvPicPr>
        <p:blipFill>
          <a:blip r:embed="rId4"/>
          <a:stretch>
            <a:fillRect/>
          </a:stretch>
        </p:blipFill>
        <p:spPr>
          <a:xfrm>
            <a:off x="3888178" y="1825625"/>
            <a:ext cx="4415643" cy="4351338"/>
          </a:xfrm>
        </p:spPr>
      </p:pic>
    </p:spTree>
    <p:custDataLst>
      <p:tags r:id="rId1"/>
    </p:custDataLst>
    <p:extLst>
      <p:ext uri="{BB962C8B-B14F-4D97-AF65-F5344CB8AC3E}">
        <p14:creationId xmlns:p14="http://schemas.microsoft.com/office/powerpoint/2010/main" val="19136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C1E4-372B-FBC2-9222-490827444A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CE389-B7F9-9574-D002-0F06874A62C2}"/>
              </a:ext>
            </a:extLst>
          </p:cNvPr>
          <p:cNvSpPr>
            <a:spLocks noGrp="1"/>
          </p:cNvSpPr>
          <p:nvPr>
            <p:ph type="title"/>
          </p:nvPr>
        </p:nvSpPr>
        <p:spPr/>
        <p:txBody>
          <a:bodyPr/>
          <a:lstStyle/>
          <a:p>
            <a:r>
              <a:rPr lang="en-US" dirty="0"/>
              <a:t>An Analogy -2</a:t>
            </a:r>
          </a:p>
        </p:txBody>
      </p:sp>
      <p:pic>
        <p:nvPicPr>
          <p:cNvPr id="9" name="Picture 8" descr="images of Apple Maps with differing sizes of error areas.">
            <a:extLst>
              <a:ext uri="{FF2B5EF4-FFF2-40B4-BE49-F238E27FC236}">
                <a16:creationId xmlns:a16="http://schemas.microsoft.com/office/drawing/2014/main" id="{5E97EA9F-8F6C-E817-0A16-98E3C94B25F4}"/>
              </a:ext>
            </a:extLst>
          </p:cNvPr>
          <p:cNvPicPr>
            <a:picLocks noChangeAspect="1"/>
          </p:cNvPicPr>
          <p:nvPr/>
        </p:nvPicPr>
        <p:blipFill>
          <a:blip r:embed="rId4"/>
          <a:stretch>
            <a:fillRect/>
          </a:stretch>
        </p:blipFill>
        <p:spPr>
          <a:xfrm>
            <a:off x="2970694" y="1942856"/>
            <a:ext cx="5478810" cy="4351338"/>
          </a:xfrm>
          <a:prstGeom prst="rect">
            <a:avLst/>
          </a:prstGeom>
        </p:spPr>
      </p:pic>
    </p:spTree>
    <p:custDataLst>
      <p:tags r:id="rId1"/>
    </p:custDataLst>
    <p:extLst>
      <p:ext uri="{BB962C8B-B14F-4D97-AF65-F5344CB8AC3E}">
        <p14:creationId xmlns:p14="http://schemas.microsoft.com/office/powerpoint/2010/main" val="195098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D2152-DCE5-4C1A-3391-91DD50BBC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A6D40-3C26-AE61-3BEE-713AE31C12BD}"/>
              </a:ext>
            </a:extLst>
          </p:cNvPr>
          <p:cNvSpPr>
            <a:spLocks noGrp="1"/>
          </p:cNvSpPr>
          <p:nvPr>
            <p:ph type="title"/>
          </p:nvPr>
        </p:nvSpPr>
        <p:spPr/>
        <p:txBody>
          <a:bodyPr/>
          <a:lstStyle/>
          <a:p>
            <a:r>
              <a:rPr lang="en-US" dirty="0"/>
              <a:t>An Analogy -3</a:t>
            </a:r>
          </a:p>
        </p:txBody>
      </p:sp>
      <p:pic>
        <p:nvPicPr>
          <p:cNvPr id="11" name="Picture 10" descr="A picture containing funnel chart&#10;&#10;Description automatically generated">
            <a:extLst>
              <a:ext uri="{FF2B5EF4-FFF2-40B4-BE49-F238E27FC236}">
                <a16:creationId xmlns:a16="http://schemas.microsoft.com/office/drawing/2014/main" id="{40027C38-AF64-4BA3-EB9B-34824CC9CD9F}"/>
              </a:ext>
            </a:extLst>
          </p:cNvPr>
          <p:cNvPicPr>
            <a:picLocks noChangeAspect="1"/>
          </p:cNvPicPr>
          <p:nvPr/>
        </p:nvPicPr>
        <p:blipFill>
          <a:blip r:embed="rId4"/>
          <a:stretch>
            <a:fillRect/>
          </a:stretch>
        </p:blipFill>
        <p:spPr>
          <a:xfrm>
            <a:off x="3606800" y="1690688"/>
            <a:ext cx="4978400" cy="4305300"/>
          </a:xfrm>
          <a:prstGeom prst="rect">
            <a:avLst/>
          </a:prstGeom>
        </p:spPr>
      </p:pic>
    </p:spTree>
    <p:custDataLst>
      <p:tags r:id="rId1"/>
    </p:custDataLst>
    <p:extLst>
      <p:ext uri="{BB962C8B-B14F-4D97-AF65-F5344CB8AC3E}">
        <p14:creationId xmlns:p14="http://schemas.microsoft.com/office/powerpoint/2010/main" val="178186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BA60C-3CDE-8961-F42A-3370B022F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BFD53-5AAB-835B-35B9-1C973DA23BEF}"/>
              </a:ext>
            </a:extLst>
          </p:cNvPr>
          <p:cNvSpPr>
            <a:spLocks noGrp="1"/>
          </p:cNvSpPr>
          <p:nvPr>
            <p:ph type="title"/>
          </p:nvPr>
        </p:nvSpPr>
        <p:spPr/>
        <p:txBody>
          <a:bodyPr/>
          <a:lstStyle/>
          <a:p>
            <a:r>
              <a:rPr lang="en-US" dirty="0"/>
              <a:t>An Analogy -4</a:t>
            </a:r>
          </a:p>
        </p:txBody>
      </p:sp>
      <p:grpSp>
        <p:nvGrpSpPr>
          <p:cNvPr id="16" name="Group 15" descr="images of Apple Maps with differing sizes of error areas.">
            <a:extLst>
              <a:ext uri="{FF2B5EF4-FFF2-40B4-BE49-F238E27FC236}">
                <a16:creationId xmlns:a16="http://schemas.microsoft.com/office/drawing/2014/main" id="{406B86FC-68CC-7EE6-1AA4-600627ABF8BF}"/>
              </a:ext>
            </a:extLst>
          </p:cNvPr>
          <p:cNvGrpSpPr/>
          <p:nvPr/>
        </p:nvGrpSpPr>
        <p:grpSpPr>
          <a:xfrm>
            <a:off x="3973089" y="1871003"/>
            <a:ext cx="4245822" cy="4807383"/>
            <a:chOff x="3888178" y="1685492"/>
            <a:chExt cx="4245822" cy="4807383"/>
          </a:xfrm>
        </p:grpSpPr>
        <p:pic>
          <p:nvPicPr>
            <p:cNvPr id="13" name="Picture 12" descr="A picture containing calendar&#10;&#10;Description automatically generated">
              <a:extLst>
                <a:ext uri="{FF2B5EF4-FFF2-40B4-BE49-F238E27FC236}">
                  <a16:creationId xmlns:a16="http://schemas.microsoft.com/office/drawing/2014/main" id="{D1167BD8-E6B0-F166-C30D-E63715BAFD3B}"/>
                </a:ext>
              </a:extLst>
            </p:cNvPr>
            <p:cNvPicPr>
              <a:picLocks noChangeAspect="1"/>
            </p:cNvPicPr>
            <p:nvPr/>
          </p:nvPicPr>
          <p:blipFill>
            <a:blip r:embed="rId4"/>
            <a:stretch>
              <a:fillRect/>
            </a:stretch>
          </p:blipFill>
          <p:spPr>
            <a:xfrm>
              <a:off x="3888178" y="1685492"/>
              <a:ext cx="4188407" cy="4807383"/>
            </a:xfrm>
            <a:prstGeom prst="rect">
              <a:avLst/>
            </a:prstGeom>
          </p:spPr>
        </p:pic>
        <p:sp>
          <p:nvSpPr>
            <p:cNvPr id="14" name="Oval 13">
              <a:extLst>
                <a:ext uri="{FF2B5EF4-FFF2-40B4-BE49-F238E27FC236}">
                  <a16:creationId xmlns:a16="http://schemas.microsoft.com/office/drawing/2014/main" id="{E66205DA-8A10-750A-8AC6-B43E09CF5869}"/>
                </a:ext>
              </a:extLst>
            </p:cNvPr>
            <p:cNvSpPr/>
            <p:nvPr/>
          </p:nvSpPr>
          <p:spPr>
            <a:xfrm>
              <a:off x="4057998" y="2502026"/>
              <a:ext cx="4076002" cy="3771900"/>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94655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23D6-CAFC-A441-BE8E-898B9D91FC47}"/>
              </a:ext>
            </a:extLst>
          </p:cNvPr>
          <p:cNvSpPr>
            <a:spLocks noGrp="1"/>
          </p:cNvSpPr>
          <p:nvPr>
            <p:ph type="title"/>
          </p:nvPr>
        </p:nvSpPr>
        <p:spPr/>
        <p:txBody>
          <a:bodyPr/>
          <a:lstStyle/>
          <a:p>
            <a:r>
              <a:rPr lang="en-US" dirty="0"/>
              <a:t>Standard Error of Measurement</a:t>
            </a:r>
          </a:p>
        </p:txBody>
      </p:sp>
      <mc:AlternateContent xmlns:mc="http://schemas.openxmlformats.org/markup-compatibility/2006">
        <mc:Choice xmlns:am3d="http://schemas.microsoft.com/office/drawing/2017/model3d" Requires="am3d">
          <p:graphicFrame>
            <p:nvGraphicFramePr>
              <p:cNvPr id="5" name="Content Placeholder 4" descr="Treasure map">
                <a:extLst>
                  <a:ext uri="{FF2B5EF4-FFF2-40B4-BE49-F238E27FC236}">
                    <a16:creationId xmlns:a16="http://schemas.microsoft.com/office/drawing/2014/main" id="{84F81E94-400F-3D42-BE62-17912BB247F6}"/>
                  </a:ext>
                </a:extLst>
              </p:cNvPr>
              <p:cNvGraphicFramePr>
                <a:graphicFrameLocks noGrp="1" noChangeAspect="1"/>
              </p:cNvGraphicFramePr>
              <p:nvPr>
                <p:ph idx="1"/>
                <p:extLst>
                  <p:ext uri="{D42A27DB-BD31-4B8C-83A1-F6EECF244321}">
                    <p14:modId xmlns:p14="http://schemas.microsoft.com/office/powerpoint/2010/main" val="1000991348"/>
                  </p:ext>
                </p:extLst>
              </p:nvPr>
            </p:nvGraphicFramePr>
            <p:xfrm>
              <a:off x="2969744" y="2018868"/>
              <a:ext cx="5827258" cy="4241846"/>
            </p:xfrm>
            <a:graphic>
              <a:graphicData uri="http://schemas.microsoft.com/office/drawing/2017/model3d">
                <am3d:model3d r:embed="rId4">
                  <am3d:spPr>
                    <a:xfrm>
                      <a:off x="0" y="0"/>
                      <a:ext cx="5827258" cy="4241846"/>
                    </a:xfrm>
                    <a:prstGeom prst="rect">
                      <a:avLst/>
                    </a:prstGeom>
                  </am3d:spPr>
                  <am3d:camera>
                    <am3d:pos x="0" y="0" z="58396625"/>
                    <am3d:up dx="0" dy="36000000" dz="0"/>
                    <am3d:lookAt x="0" y="0" z="0"/>
                    <am3d:perspective fov="2700000"/>
                  </am3d:camera>
                  <am3d:trans>
                    <am3d:meterPerModelUnit n="400704" d="1000000"/>
                    <am3d:preTrans dx="0" dy="-1929654" dz="0"/>
                    <am3d:scale>
                      <am3d:sx n="1000000" d="1000000"/>
                      <am3d:sy n="1000000" d="1000000"/>
                      <am3d:sz n="1000000" d="1000000"/>
                    </am3d:scale>
                    <am3d:rot ax="5400000"/>
                    <am3d:postTrans dx="0" dy="0" dz="0"/>
                  </am3d:trans>
                  <am3d:raster rName="Office3DRenderer" rVer="16.0.8326">
                    <am3d:blip r:embed="rId5"/>
                  </am3d:raster>
                  <am3d:objViewport viewportSz="75719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descr="Treasure map">
                <a:extLst>
                  <a:ext uri="{FF2B5EF4-FFF2-40B4-BE49-F238E27FC236}">
                    <a16:creationId xmlns:a16="http://schemas.microsoft.com/office/drawing/2014/main" id="{84F81E94-400F-3D42-BE62-17912BB247F6}"/>
                  </a:ext>
                </a:extLst>
              </p:cNvPr>
              <p:cNvPicPr>
                <a:picLocks noGrp="1" noRot="1" noChangeAspect="1" noMove="1" noResize="1" noEditPoints="1" noAdjustHandles="1" noChangeArrowheads="1" noChangeShapeType="1" noCrop="1"/>
              </p:cNvPicPr>
              <p:nvPr/>
            </p:nvPicPr>
            <p:blipFill>
              <a:blip r:embed="rId5"/>
              <a:stretch>
                <a:fillRect/>
              </a:stretch>
            </p:blipFill>
            <p:spPr>
              <a:xfrm>
                <a:off x="2969744" y="2018868"/>
                <a:ext cx="5827258" cy="4241846"/>
              </a:xfrm>
              <a:prstGeom prst="rect">
                <a:avLst/>
              </a:prstGeom>
            </p:spPr>
          </p:pic>
        </mc:Fallback>
      </mc:AlternateContent>
      <p:sp>
        <p:nvSpPr>
          <p:cNvPr id="6" name="TextBox 5">
            <a:extLst>
              <a:ext uri="{FF2B5EF4-FFF2-40B4-BE49-F238E27FC236}">
                <a16:creationId xmlns:a16="http://schemas.microsoft.com/office/drawing/2014/main" id="{46CFA598-1E7B-8D44-8E82-FDE0D760A864}"/>
              </a:ext>
            </a:extLst>
          </p:cNvPr>
          <p:cNvSpPr txBox="1"/>
          <p:nvPr/>
        </p:nvSpPr>
        <p:spPr>
          <a:xfrm>
            <a:off x="4858338" y="3862675"/>
            <a:ext cx="2475324" cy="369332"/>
          </a:xfrm>
          <a:prstGeom prst="rect">
            <a:avLst/>
          </a:prstGeom>
          <a:noFill/>
        </p:spPr>
        <p:txBody>
          <a:bodyPr wrap="square" rtlCol="0">
            <a:spAutoFit/>
          </a:bodyPr>
          <a:lstStyle/>
          <a:p>
            <a:r>
              <a:rPr lang="en-US" dirty="0">
                <a:latin typeface="OpenDyslexic" pitchFamily="2" charset="0"/>
              </a:rPr>
              <a:t>Extraversion</a:t>
            </a:r>
          </a:p>
        </p:txBody>
      </p:sp>
      <p:sp>
        <p:nvSpPr>
          <p:cNvPr id="11" name="Oval 10">
            <a:extLst>
              <a:ext uri="{FF2B5EF4-FFF2-40B4-BE49-F238E27FC236}">
                <a16:creationId xmlns:a16="http://schemas.microsoft.com/office/drawing/2014/main" id="{52BADB58-5C40-FE90-E758-ED787DF6990C}"/>
              </a:ext>
            </a:extLst>
          </p:cNvPr>
          <p:cNvSpPr/>
          <p:nvPr/>
        </p:nvSpPr>
        <p:spPr>
          <a:xfrm>
            <a:off x="4637314" y="3641271"/>
            <a:ext cx="2696348" cy="800099"/>
          </a:xfrm>
          <a:prstGeom prst="ellipse">
            <a:avLst/>
          </a:prstGeom>
          <a:solidFill>
            <a:srgbClr val="0070C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20134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additive="sum">
                                        <p:cTn id="8"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3" presetClass="entr" presetSubtype="1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2000" fill="hold"/>
                                        <p:tgtEl>
                                          <p:spTgt spid="11"/>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B2B32-9549-9445-B5D2-7BD1A1E9DAFD}"/>
              </a:ext>
            </a:extLst>
          </p:cNvPr>
          <p:cNvSpPr>
            <a:spLocks noGrp="1"/>
          </p:cNvSpPr>
          <p:nvPr>
            <p:ph type="title"/>
          </p:nvPr>
        </p:nvSpPr>
        <p:spPr/>
        <p:txBody>
          <a:bodyPr/>
          <a:lstStyle/>
          <a:p>
            <a:r>
              <a:rPr lang="en-US" dirty="0"/>
              <a:t>Standard Error of Measurement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68867D-D573-EE48-BE86-F2A6AC915E51}"/>
                  </a:ext>
                </a:extLst>
              </p:cNvPr>
              <p:cNvSpPr>
                <a:spLocks noGrp="1"/>
              </p:cNvSpPr>
              <p:nvPr>
                <p:ph idx="1"/>
              </p:nvPr>
            </p:nvSpPr>
            <p:spPr>
              <a:xfrm>
                <a:off x="1050471" y="2707368"/>
                <a:ext cx="10515600" cy="3546475"/>
              </a:xfrm>
            </p:spPr>
            <p:txBody>
              <a:bodyPr/>
              <a:lstStyle/>
              <a:p>
                <a14:m>
                  <m:oMath xmlns:m="http://schemas.openxmlformats.org/officeDocument/2006/math">
                    <m:r>
                      <a:rPr lang="en-GB" b="0" i="1" smtClean="0">
                        <a:latin typeface="Cambria Math" panose="02040503050406030204" pitchFamily="18" charset="0"/>
                      </a:rPr>
                      <m:t>𝑆𝐸𝑀</m:t>
                    </m:r>
                    <m:r>
                      <a:rPr lang="en-GB" b="0" i="1" smtClean="0">
                        <a:latin typeface="Cambria Math" panose="02040503050406030204" pitchFamily="18" charset="0"/>
                      </a:rPr>
                      <m:t>=</m:t>
                    </m:r>
                    <m:r>
                      <a:rPr lang="en-GB" b="0" i="1" smtClean="0">
                        <a:latin typeface="Cambria Math" panose="02040503050406030204" pitchFamily="18" charset="0"/>
                      </a:rPr>
                      <m:t>𝑆𝑡𝑎𝑛𝑑𝑎𝑟𝑑</m:t>
                    </m:r>
                    <m:r>
                      <a:rPr lang="en-GB" b="0" i="1" smtClean="0">
                        <a:latin typeface="Cambria Math" panose="02040503050406030204" pitchFamily="18" charset="0"/>
                      </a:rPr>
                      <m:t> </m:t>
                    </m:r>
                    <m:r>
                      <a:rPr lang="en-GB" b="0" i="1" smtClean="0">
                        <a:latin typeface="Cambria Math" panose="02040503050406030204" pitchFamily="18" charset="0"/>
                      </a:rPr>
                      <m:t>𝐷𝑒𝑣𝑖𝑎𝑡𝑖𝑜𝑛</m:t>
                    </m:r>
                    <m:r>
                      <a:rPr lang="en-GB" b="0" i="1" smtClean="0">
                        <a:latin typeface="Cambria Math" panose="02040503050406030204" pitchFamily="18" charset="0"/>
                      </a:rPr>
                      <m:t>  ×</m:t>
                    </m:r>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𝑅𝑒𝑙𝑖𝑎𝑏𝑖𝑙𝑖𝑡𝑦</m:t>
                        </m:r>
                      </m:e>
                    </m:rad>
                  </m:oMath>
                </a14:m>
                <a:r>
                  <a:rPr lang="en-US" dirty="0"/>
                  <a:t> </a:t>
                </a:r>
              </a:p>
              <a:p>
                <a:endParaRPr lang="en-US" dirty="0"/>
              </a:p>
              <a:p>
                <a14:m>
                  <m:oMath xmlns:m="http://schemas.openxmlformats.org/officeDocument/2006/math">
                    <m:r>
                      <a:rPr lang="en-GB" b="0" i="1" smtClean="0">
                        <a:latin typeface="Cambria Math" panose="02040503050406030204" pitchFamily="18" charset="0"/>
                      </a:rPr>
                      <m:t>𝑆𝐸𝑀</m:t>
                    </m:r>
                    <m:r>
                      <a:rPr lang="en-GB" b="0" i="1" smtClean="0">
                        <a:latin typeface="Cambria Math" panose="02040503050406030204" pitchFamily="18" charset="0"/>
                      </a:rPr>
                      <m:t>=</m:t>
                    </m:r>
                    <m:r>
                      <a:rPr lang="en-GB" b="0" i="1" smtClean="0">
                        <a:latin typeface="Cambria Math" panose="02040503050406030204" pitchFamily="18" charset="0"/>
                      </a:rPr>
                      <m:t>𝑆𝐷</m:t>
                    </m:r>
                    <m:r>
                      <a:rPr lang="en-GB" b="0" i="1" smtClean="0">
                        <a:latin typeface="Cambria Math" panose="02040503050406030204" pitchFamily="18" charset="0"/>
                      </a:rPr>
                      <m:t>×</m:t>
                    </m:r>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1−</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𝑥𝑥</m:t>
                            </m:r>
                          </m:sub>
                        </m:sSub>
                      </m:e>
                    </m:rad>
                  </m:oMath>
                </a14:m>
                <a:r>
                  <a:rPr lang="en-US" dirty="0"/>
                  <a:t> </a:t>
                </a:r>
              </a:p>
              <a:p>
                <a:endParaRPr lang="en-US" dirty="0"/>
              </a:p>
            </p:txBody>
          </p:sp>
        </mc:Choice>
        <mc:Fallback>
          <p:sp>
            <p:nvSpPr>
              <p:cNvPr id="3" name="Content Placeholder 2">
                <a:extLst>
                  <a:ext uri="{FF2B5EF4-FFF2-40B4-BE49-F238E27FC236}">
                    <a16:creationId xmlns:a16="http://schemas.microsoft.com/office/drawing/2014/main" id="{3168867D-D573-EE48-BE86-F2A6AC915E51}"/>
                  </a:ext>
                </a:extLst>
              </p:cNvPr>
              <p:cNvSpPr>
                <a:spLocks noGrp="1" noRot="1" noChangeAspect="1" noMove="1" noResize="1" noEditPoints="1" noAdjustHandles="1" noChangeArrowheads="1" noChangeShapeType="1" noTextEdit="1"/>
              </p:cNvSpPr>
              <p:nvPr>
                <p:ph idx="1"/>
              </p:nvPr>
            </p:nvSpPr>
            <p:spPr>
              <a:xfrm>
                <a:off x="1050471" y="2707368"/>
                <a:ext cx="10515600" cy="3546475"/>
              </a:xfrm>
              <a:blipFill>
                <a:blip r:embed="rId4"/>
                <a:stretch>
                  <a:fillRect l="-965" t="-107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93270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D8D66E18-20F8-C758-349A-8BFC54E17D7A}"/>
              </a:ext>
            </a:extLst>
          </p:cNvPr>
          <p:cNvSpPr txBox="1"/>
          <p:nvPr/>
        </p:nvSpPr>
        <p:spPr>
          <a:xfrm>
            <a:off x="2325187" y="6370186"/>
            <a:ext cx="476412" cy="369332"/>
          </a:xfrm>
          <a:prstGeom prst="rect">
            <a:avLst/>
          </a:prstGeom>
          <a:noFill/>
        </p:spPr>
        <p:txBody>
          <a:bodyPr wrap="none" rtlCol="0">
            <a:spAutoFit/>
          </a:bodyPr>
          <a:lstStyle/>
          <a:p>
            <a:r>
              <a:rPr lang="en-US" dirty="0"/>
              <a:t>3.2</a:t>
            </a:r>
          </a:p>
        </p:txBody>
      </p:sp>
      <p:pic>
        <p:nvPicPr>
          <p:cNvPr id="16" name="Picture 2" descr="Depiction of the 68%, 95%, 99% rule of the number of observations that fall between 1, 2, and 3 standard deviations or standard errors respectively.">
            <a:extLst>
              <a:ext uri="{FF2B5EF4-FFF2-40B4-BE49-F238E27FC236}">
                <a16:creationId xmlns:a16="http://schemas.microsoft.com/office/drawing/2014/main" id="{7EB341D5-38C2-17B0-2E02-DDDC8687FDF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67929" y="2006600"/>
            <a:ext cx="4389748" cy="4351338"/>
          </a:xfrm>
          <a:prstGeom prst="rect">
            <a:avLst/>
          </a:prstGeom>
          <a:solidFill>
            <a:schemeClr val="tx1"/>
          </a:solidFill>
        </p:spPr>
      </p:pic>
      <p:sp>
        <p:nvSpPr>
          <p:cNvPr id="28" name="TextBox 27">
            <a:extLst>
              <a:ext uri="{FF2B5EF4-FFF2-40B4-BE49-F238E27FC236}">
                <a16:creationId xmlns:a16="http://schemas.microsoft.com/office/drawing/2014/main" id="{5FCFB4BC-0EE1-E6A2-9CDE-66DC5F6EE6BA}"/>
              </a:ext>
            </a:extLst>
          </p:cNvPr>
          <p:cNvSpPr txBox="1"/>
          <p:nvPr/>
        </p:nvSpPr>
        <p:spPr>
          <a:xfrm>
            <a:off x="3570069" y="6364062"/>
            <a:ext cx="476412" cy="369332"/>
          </a:xfrm>
          <a:prstGeom prst="rect">
            <a:avLst/>
          </a:prstGeom>
          <a:noFill/>
        </p:spPr>
        <p:txBody>
          <a:bodyPr wrap="none" rtlCol="0">
            <a:spAutoFit/>
          </a:bodyPr>
          <a:lstStyle/>
          <a:p>
            <a:r>
              <a:rPr lang="en-US" dirty="0"/>
              <a:t>4.8</a:t>
            </a:r>
          </a:p>
        </p:txBody>
      </p:sp>
      <p:sp>
        <p:nvSpPr>
          <p:cNvPr id="9" name="TextBox 8">
            <a:extLst>
              <a:ext uri="{FF2B5EF4-FFF2-40B4-BE49-F238E27FC236}">
                <a16:creationId xmlns:a16="http://schemas.microsoft.com/office/drawing/2014/main" id="{CF43BF66-96AA-3A45-B76F-43F1B78B6BAC}"/>
              </a:ext>
            </a:extLst>
          </p:cNvPr>
          <p:cNvSpPr txBox="1"/>
          <p:nvPr/>
        </p:nvSpPr>
        <p:spPr>
          <a:xfrm>
            <a:off x="4660200" y="6012860"/>
            <a:ext cx="721672" cy="261610"/>
          </a:xfrm>
          <a:prstGeom prst="rect">
            <a:avLst/>
          </a:prstGeom>
          <a:solidFill>
            <a:schemeClr val="bg1"/>
          </a:solidFill>
        </p:spPr>
        <p:txBody>
          <a:bodyPr wrap="none" rtlCol="0">
            <a:spAutoFit/>
          </a:bodyPr>
          <a:lstStyle/>
          <a:p>
            <a:r>
              <a:rPr lang="en-US" sz="1100" dirty="0"/>
              <a:t>RS+3SEM</a:t>
            </a:r>
          </a:p>
        </p:txBody>
      </p:sp>
      <p:sp>
        <p:nvSpPr>
          <p:cNvPr id="24" name="TextBox 23">
            <a:extLst>
              <a:ext uri="{FF2B5EF4-FFF2-40B4-BE49-F238E27FC236}">
                <a16:creationId xmlns:a16="http://schemas.microsoft.com/office/drawing/2014/main" id="{E6BD4275-3261-9187-0687-F02D075E44A7}"/>
              </a:ext>
            </a:extLst>
          </p:cNvPr>
          <p:cNvSpPr txBox="1"/>
          <p:nvPr/>
        </p:nvSpPr>
        <p:spPr>
          <a:xfrm>
            <a:off x="3938528" y="5988606"/>
            <a:ext cx="721672" cy="261610"/>
          </a:xfrm>
          <a:prstGeom prst="rect">
            <a:avLst/>
          </a:prstGeom>
          <a:solidFill>
            <a:schemeClr val="bg1"/>
          </a:solidFill>
        </p:spPr>
        <p:txBody>
          <a:bodyPr wrap="none" rtlCol="0">
            <a:spAutoFit/>
          </a:bodyPr>
          <a:lstStyle/>
          <a:p>
            <a:r>
              <a:rPr lang="en-US" sz="1100" dirty="0"/>
              <a:t>RS+2SEM</a:t>
            </a:r>
          </a:p>
        </p:txBody>
      </p:sp>
      <p:sp>
        <p:nvSpPr>
          <p:cNvPr id="25" name="TextBox 24">
            <a:extLst>
              <a:ext uri="{FF2B5EF4-FFF2-40B4-BE49-F238E27FC236}">
                <a16:creationId xmlns:a16="http://schemas.microsoft.com/office/drawing/2014/main" id="{8FC4F2DD-E815-7B40-D06E-10D449F1539E}"/>
              </a:ext>
            </a:extLst>
          </p:cNvPr>
          <p:cNvSpPr txBox="1"/>
          <p:nvPr/>
        </p:nvSpPr>
        <p:spPr>
          <a:xfrm>
            <a:off x="3316242" y="5988606"/>
            <a:ext cx="651140" cy="261610"/>
          </a:xfrm>
          <a:prstGeom prst="rect">
            <a:avLst/>
          </a:prstGeom>
          <a:solidFill>
            <a:schemeClr val="bg1"/>
          </a:solidFill>
        </p:spPr>
        <p:txBody>
          <a:bodyPr wrap="none" rtlCol="0">
            <a:spAutoFit/>
          </a:bodyPr>
          <a:lstStyle/>
          <a:p>
            <a:r>
              <a:rPr lang="en-US" sz="1100" dirty="0"/>
              <a:t>RS3SEM</a:t>
            </a:r>
          </a:p>
        </p:txBody>
      </p:sp>
      <p:sp>
        <p:nvSpPr>
          <p:cNvPr id="21" name="TextBox 20">
            <a:extLst>
              <a:ext uri="{FF2B5EF4-FFF2-40B4-BE49-F238E27FC236}">
                <a16:creationId xmlns:a16="http://schemas.microsoft.com/office/drawing/2014/main" id="{E50C83E5-B693-C826-B5D2-14A2151D842F}"/>
              </a:ext>
            </a:extLst>
          </p:cNvPr>
          <p:cNvSpPr txBox="1"/>
          <p:nvPr/>
        </p:nvSpPr>
        <p:spPr>
          <a:xfrm>
            <a:off x="2325187" y="5988606"/>
            <a:ext cx="622286" cy="261610"/>
          </a:xfrm>
          <a:prstGeom prst="rect">
            <a:avLst/>
          </a:prstGeom>
          <a:solidFill>
            <a:schemeClr val="bg1"/>
          </a:solidFill>
        </p:spPr>
        <p:txBody>
          <a:bodyPr wrap="none" rtlCol="0">
            <a:spAutoFit/>
          </a:bodyPr>
          <a:lstStyle/>
          <a:p>
            <a:r>
              <a:rPr lang="en-US" sz="1100" dirty="0"/>
              <a:t>RS-SEM</a:t>
            </a:r>
          </a:p>
        </p:txBody>
      </p:sp>
      <p:sp>
        <p:nvSpPr>
          <p:cNvPr id="22" name="TextBox 21">
            <a:extLst>
              <a:ext uri="{FF2B5EF4-FFF2-40B4-BE49-F238E27FC236}">
                <a16:creationId xmlns:a16="http://schemas.microsoft.com/office/drawing/2014/main" id="{3B6227C9-CD3A-70BD-CE54-57E0E1870B39}"/>
              </a:ext>
            </a:extLst>
          </p:cNvPr>
          <p:cNvSpPr txBox="1"/>
          <p:nvPr/>
        </p:nvSpPr>
        <p:spPr>
          <a:xfrm>
            <a:off x="1664391" y="5988606"/>
            <a:ext cx="694421" cy="261610"/>
          </a:xfrm>
          <a:prstGeom prst="rect">
            <a:avLst/>
          </a:prstGeom>
          <a:solidFill>
            <a:schemeClr val="bg1"/>
          </a:solidFill>
        </p:spPr>
        <p:txBody>
          <a:bodyPr wrap="none" rtlCol="0">
            <a:spAutoFit/>
          </a:bodyPr>
          <a:lstStyle/>
          <a:p>
            <a:r>
              <a:rPr lang="en-US" sz="1100" dirty="0"/>
              <a:t>RS-2SEM</a:t>
            </a:r>
          </a:p>
        </p:txBody>
      </p:sp>
      <p:sp>
        <p:nvSpPr>
          <p:cNvPr id="23" name="TextBox 22">
            <a:extLst>
              <a:ext uri="{FF2B5EF4-FFF2-40B4-BE49-F238E27FC236}">
                <a16:creationId xmlns:a16="http://schemas.microsoft.com/office/drawing/2014/main" id="{586FD057-ABBA-04F6-92CA-B2EA17FD67C5}"/>
              </a:ext>
            </a:extLst>
          </p:cNvPr>
          <p:cNvSpPr txBox="1"/>
          <p:nvPr/>
        </p:nvSpPr>
        <p:spPr>
          <a:xfrm>
            <a:off x="1042105" y="5988606"/>
            <a:ext cx="694421" cy="261610"/>
          </a:xfrm>
          <a:prstGeom prst="rect">
            <a:avLst/>
          </a:prstGeom>
          <a:solidFill>
            <a:schemeClr val="bg1"/>
          </a:solidFill>
        </p:spPr>
        <p:txBody>
          <a:bodyPr wrap="none" rtlCol="0">
            <a:spAutoFit/>
          </a:bodyPr>
          <a:lstStyle/>
          <a:p>
            <a:r>
              <a:rPr lang="en-US" sz="1100" dirty="0"/>
              <a:t>RS-3SEM</a:t>
            </a:r>
          </a:p>
        </p:txBody>
      </p:sp>
      <p:sp>
        <p:nvSpPr>
          <p:cNvPr id="20" name="TextBox 19">
            <a:extLst>
              <a:ext uri="{FF2B5EF4-FFF2-40B4-BE49-F238E27FC236}">
                <a16:creationId xmlns:a16="http://schemas.microsoft.com/office/drawing/2014/main" id="{8B97DA1B-8CB9-E614-F945-C3229A48B911}"/>
              </a:ext>
            </a:extLst>
          </p:cNvPr>
          <p:cNvSpPr txBox="1"/>
          <p:nvPr/>
        </p:nvSpPr>
        <p:spPr>
          <a:xfrm>
            <a:off x="2947473" y="5988606"/>
            <a:ext cx="412485" cy="369332"/>
          </a:xfrm>
          <a:prstGeom prst="rect">
            <a:avLst/>
          </a:prstGeom>
          <a:solidFill>
            <a:schemeClr val="bg1"/>
          </a:solidFill>
        </p:spPr>
        <p:txBody>
          <a:bodyPr wrap="none" rtlCol="0">
            <a:spAutoFit/>
          </a:bodyPr>
          <a:lstStyle/>
          <a:p>
            <a:r>
              <a:rPr lang="en-US" dirty="0"/>
              <a:t>RS</a:t>
            </a:r>
          </a:p>
        </p:txBody>
      </p:sp>
      <p:sp>
        <p:nvSpPr>
          <p:cNvPr id="14" name="TextBox 13">
            <a:extLst>
              <a:ext uri="{FF2B5EF4-FFF2-40B4-BE49-F238E27FC236}">
                <a16:creationId xmlns:a16="http://schemas.microsoft.com/office/drawing/2014/main" id="{2D035E1B-CCAF-0A49-B6B1-5D447E384BA3}"/>
              </a:ext>
            </a:extLst>
          </p:cNvPr>
          <p:cNvSpPr txBox="1"/>
          <p:nvPr/>
        </p:nvSpPr>
        <p:spPr>
          <a:xfrm>
            <a:off x="5812586" y="4230953"/>
            <a:ext cx="5933034" cy="646331"/>
          </a:xfrm>
          <a:prstGeom prst="rect">
            <a:avLst/>
          </a:prstGeom>
          <a:noFill/>
        </p:spPr>
        <p:txBody>
          <a:bodyPr wrap="none" rtlCol="0">
            <a:spAutoFit/>
          </a:bodyPr>
          <a:lstStyle/>
          <a:p>
            <a:r>
              <a:rPr lang="en-US" dirty="0">
                <a:latin typeface="OpenDyslexic" pitchFamily="2" charset="0"/>
              </a:rPr>
              <a:t>68% of scores between 3.2 and 4.8</a:t>
            </a:r>
          </a:p>
          <a:p>
            <a:r>
              <a:rPr lang="en-US" dirty="0">
                <a:latin typeface="OpenDyslexic" pitchFamily="2" charset="0"/>
              </a:rPr>
              <a:t>95% of scores between 2.4 and 5.6</a:t>
            </a:r>
          </a:p>
        </p:txBody>
      </p:sp>
      <p:sp>
        <p:nvSpPr>
          <p:cNvPr id="13" name="TextBox 12">
            <a:extLst>
              <a:ext uri="{FF2B5EF4-FFF2-40B4-BE49-F238E27FC236}">
                <a16:creationId xmlns:a16="http://schemas.microsoft.com/office/drawing/2014/main" id="{66794622-A872-0C4D-80C5-CDFC44916D04}"/>
              </a:ext>
            </a:extLst>
          </p:cNvPr>
          <p:cNvSpPr txBox="1"/>
          <p:nvPr/>
        </p:nvSpPr>
        <p:spPr>
          <a:xfrm>
            <a:off x="7861821" y="3847749"/>
            <a:ext cx="1845377" cy="369332"/>
          </a:xfrm>
          <a:prstGeom prst="rect">
            <a:avLst/>
          </a:prstGeom>
          <a:noFill/>
        </p:spPr>
        <p:txBody>
          <a:bodyPr wrap="none" rtlCol="0">
            <a:spAutoFit/>
          </a:bodyPr>
          <a:lstStyle/>
          <a:p>
            <a:r>
              <a:rPr lang="en-US" dirty="0">
                <a:latin typeface="OpenDyslexic" pitchFamily="2" charset="0"/>
              </a:rPr>
              <a:t>SEM = 0.8</a:t>
            </a:r>
          </a:p>
        </p:txBody>
      </p:sp>
      <p:sp>
        <p:nvSpPr>
          <p:cNvPr id="12" name="TextBox 11">
            <a:extLst>
              <a:ext uri="{FF2B5EF4-FFF2-40B4-BE49-F238E27FC236}">
                <a16:creationId xmlns:a16="http://schemas.microsoft.com/office/drawing/2014/main" id="{FFCC9DD4-7309-A048-888E-9CB956A3CDAF}"/>
              </a:ext>
            </a:extLst>
          </p:cNvPr>
          <p:cNvSpPr txBox="1"/>
          <p:nvPr/>
        </p:nvSpPr>
        <p:spPr>
          <a:xfrm>
            <a:off x="7861821" y="3396266"/>
            <a:ext cx="2616422" cy="369332"/>
          </a:xfrm>
          <a:prstGeom prst="rect">
            <a:avLst/>
          </a:prstGeom>
          <a:noFill/>
        </p:spPr>
        <p:txBody>
          <a:bodyPr wrap="none" rtlCol="0">
            <a:spAutoFit/>
          </a:bodyPr>
          <a:lstStyle/>
          <a:p>
            <a:r>
              <a:rPr lang="en-US" dirty="0">
                <a:latin typeface="OpenDyslexic" pitchFamily="2" charset="0"/>
              </a:rPr>
              <a:t>Raw score = 4</a:t>
            </a:r>
          </a:p>
        </p:txBody>
      </p:sp>
      <p:sp>
        <p:nvSpPr>
          <p:cNvPr id="26" name="TextBox 25">
            <a:extLst>
              <a:ext uri="{FF2B5EF4-FFF2-40B4-BE49-F238E27FC236}">
                <a16:creationId xmlns:a16="http://schemas.microsoft.com/office/drawing/2014/main" id="{C9D72827-A0CF-E9FC-87E1-A11A71972CF8}"/>
              </a:ext>
            </a:extLst>
          </p:cNvPr>
          <p:cNvSpPr txBox="1"/>
          <p:nvPr/>
        </p:nvSpPr>
        <p:spPr>
          <a:xfrm>
            <a:off x="3002872" y="3371106"/>
            <a:ext cx="301686" cy="369332"/>
          </a:xfrm>
          <a:prstGeom prst="rect">
            <a:avLst/>
          </a:prstGeom>
          <a:noFill/>
        </p:spPr>
        <p:txBody>
          <a:bodyPr wrap="square" rtlCol="0">
            <a:spAutoFit/>
          </a:bodyPr>
          <a:lstStyle/>
          <a:p>
            <a:r>
              <a:rPr lang="en-US" dirty="0">
                <a:solidFill>
                  <a:schemeClr val="bg1"/>
                </a:solidFill>
              </a:rPr>
              <a:t>4</a:t>
            </a:r>
          </a:p>
        </p:txBody>
      </p:sp>
      <p:sp>
        <p:nvSpPr>
          <p:cNvPr id="2" name="Title 1">
            <a:extLst>
              <a:ext uri="{FF2B5EF4-FFF2-40B4-BE49-F238E27FC236}">
                <a16:creationId xmlns:a16="http://schemas.microsoft.com/office/drawing/2014/main" id="{63CBD266-6F54-584F-8651-1888FF0DB331}"/>
              </a:ext>
            </a:extLst>
          </p:cNvPr>
          <p:cNvSpPr>
            <a:spLocks noGrp="1"/>
          </p:cNvSpPr>
          <p:nvPr>
            <p:ph type="title"/>
          </p:nvPr>
        </p:nvSpPr>
        <p:spPr/>
        <p:txBody>
          <a:bodyPr/>
          <a:lstStyle/>
          <a:p>
            <a:r>
              <a:rPr lang="en-US" dirty="0"/>
              <a:t>Standard Error of Measurement</a:t>
            </a:r>
          </a:p>
        </p:txBody>
      </p:sp>
    </p:spTree>
    <p:custDataLst>
      <p:tags r:id="rId1"/>
    </p:custDataLst>
    <p:extLst>
      <p:ext uri="{BB962C8B-B14F-4D97-AF65-F5344CB8AC3E}">
        <p14:creationId xmlns:p14="http://schemas.microsoft.com/office/powerpoint/2010/main" val="299883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childTnLst>
                          </p:cTn>
                        </p:par>
                        <p:par>
                          <p:cTn id="38" fill="hold">
                            <p:stCondLst>
                              <p:cond delay="500"/>
                            </p:stCondLst>
                            <p:childTnLst>
                              <p:par>
                                <p:cTn id="39" presetID="5" presetClass="entr" presetSubtype="1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checkerboard(across)">
                                      <p:cBhvr>
                                        <p:cTn id="41" dur="500"/>
                                        <p:tgtEl>
                                          <p:spTgt spid="27"/>
                                        </p:tgtEl>
                                      </p:cBhvr>
                                    </p:animEffect>
                                  </p:childTnLst>
                                </p:cTn>
                              </p:par>
                            </p:childTnLst>
                          </p:cTn>
                        </p:par>
                        <p:par>
                          <p:cTn id="42" fill="hold">
                            <p:stCondLst>
                              <p:cond delay="1000"/>
                            </p:stCondLst>
                            <p:childTnLst>
                              <p:par>
                                <p:cTn id="43" presetID="3" presetClass="entr" presetSubtype="1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linds(horizontal)">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9" grpId="0" animBg="1"/>
      <p:bldP spid="24" grpId="0" animBg="1"/>
      <p:bldP spid="25" grpId="0" animBg="1"/>
      <p:bldP spid="21" grpId="0" animBg="1"/>
      <p:bldP spid="22" grpId="0" animBg="1"/>
      <p:bldP spid="23" grpId="0" animBg="1"/>
      <p:bldP spid="20" grpId="0" animBg="1"/>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PRESGUID" val="a9cc30c3-3c7f-46d9-af06-053ac9c5e6c6"/>
</p:tagLst>
</file>

<file path=ppt/tags/tag10.xml><?xml version="1.0" encoding="utf-8"?>
<p:tagLst xmlns:a="http://schemas.openxmlformats.org/drawingml/2006/main" xmlns:r="http://schemas.openxmlformats.org/officeDocument/2006/relationships" xmlns:p="http://schemas.openxmlformats.org/presentationml/2006/main">
  <p:tag name="TIMING" val="|16.6|4.3|14.7"/>
</p:tagLst>
</file>

<file path=ppt/tags/tag11.xml><?xml version="1.0" encoding="utf-8"?>
<p:tagLst xmlns:a="http://schemas.openxmlformats.org/drawingml/2006/main" xmlns:r="http://schemas.openxmlformats.org/officeDocument/2006/relationships" xmlns:p="http://schemas.openxmlformats.org/presentationml/2006/main">
  <p:tag name="TIMING" val="|16.6|4.3|14.7"/>
</p:tagLst>
</file>

<file path=ppt/tags/tag12.xml><?xml version="1.0" encoding="utf-8"?>
<p:tagLst xmlns:a="http://schemas.openxmlformats.org/drawingml/2006/main" xmlns:r="http://schemas.openxmlformats.org/officeDocument/2006/relationships" xmlns:p="http://schemas.openxmlformats.org/presentationml/2006/main">
  <p:tag name="TIMING" val="|20.4"/>
</p:tagLst>
</file>

<file path=ppt/tags/tag13.xml><?xml version="1.0" encoding="utf-8"?>
<p:tagLst xmlns:a="http://schemas.openxmlformats.org/drawingml/2006/main" xmlns:r="http://schemas.openxmlformats.org/officeDocument/2006/relationships" xmlns:p="http://schemas.openxmlformats.org/presentationml/2006/main">
  <p:tag name="TIMING" val="|6.3|29.6"/>
</p:tagLst>
</file>

<file path=ppt/tags/tag2.xml><?xml version="1.0" encoding="utf-8"?>
<p:tagLst xmlns:a="http://schemas.openxmlformats.org/drawingml/2006/main" xmlns:r="http://schemas.openxmlformats.org/officeDocument/2006/relationships" xmlns:p="http://schemas.openxmlformats.org/presentationml/2006/main">
  <p:tag name="TIMING" val="|42.5"/>
</p:tagLst>
</file>

<file path=ppt/tags/tag3.xml><?xml version="1.0" encoding="utf-8"?>
<p:tagLst xmlns:a="http://schemas.openxmlformats.org/drawingml/2006/main" xmlns:r="http://schemas.openxmlformats.org/officeDocument/2006/relationships" xmlns:p="http://schemas.openxmlformats.org/presentationml/2006/main">
  <p:tag name="TIMING" val="|42.5"/>
</p:tagLst>
</file>

<file path=ppt/tags/tag4.xml><?xml version="1.0" encoding="utf-8"?>
<p:tagLst xmlns:a="http://schemas.openxmlformats.org/drawingml/2006/main" xmlns:r="http://schemas.openxmlformats.org/officeDocument/2006/relationships" xmlns:p="http://schemas.openxmlformats.org/presentationml/2006/main">
  <p:tag name="TIMING" val="|42.5"/>
</p:tagLst>
</file>

<file path=ppt/tags/tag5.xml><?xml version="1.0" encoding="utf-8"?>
<p:tagLst xmlns:a="http://schemas.openxmlformats.org/drawingml/2006/main" xmlns:r="http://schemas.openxmlformats.org/officeDocument/2006/relationships" xmlns:p="http://schemas.openxmlformats.org/presentationml/2006/main">
  <p:tag name="TIMING" val="|42.5"/>
</p:tagLst>
</file>

<file path=ppt/tags/tag6.xml><?xml version="1.0" encoding="utf-8"?>
<p:tagLst xmlns:a="http://schemas.openxmlformats.org/drawingml/2006/main" xmlns:r="http://schemas.openxmlformats.org/officeDocument/2006/relationships" xmlns:p="http://schemas.openxmlformats.org/presentationml/2006/main">
  <p:tag name="TIMING" val="|18.3|32.6"/>
</p:tagLst>
</file>

<file path=ppt/tags/tag7.xml><?xml version="1.0" encoding="utf-8"?>
<p:tagLst xmlns:a="http://schemas.openxmlformats.org/drawingml/2006/main" xmlns:r="http://schemas.openxmlformats.org/officeDocument/2006/relationships" xmlns:p="http://schemas.openxmlformats.org/presentationml/2006/main">
  <p:tag name="TIMING" val="|4.7"/>
</p:tagLst>
</file>

<file path=ppt/tags/tag8.xml><?xml version="1.0" encoding="utf-8"?>
<p:tagLst xmlns:a="http://schemas.openxmlformats.org/drawingml/2006/main" xmlns:r="http://schemas.openxmlformats.org/officeDocument/2006/relationships" xmlns:p="http://schemas.openxmlformats.org/presentationml/2006/main">
  <p:tag name="TIMING" val="|18.1|7.4|15.1"/>
</p:tagLst>
</file>

<file path=ppt/tags/tag9.xml><?xml version="1.0" encoding="utf-8"?>
<p:tagLst xmlns:a="http://schemas.openxmlformats.org/drawingml/2006/main" xmlns:r="http://schemas.openxmlformats.org/officeDocument/2006/relationships" xmlns:p="http://schemas.openxmlformats.org/presentationml/2006/main">
  <p:tag name="TIMING" val="|16.6|4.3|14.7"/>
</p:tagLst>
</file>

<file path=ppt/theme/theme1.xml><?xml version="1.0" encoding="utf-8"?>
<a:theme xmlns:a="http://schemas.openxmlformats.org/drawingml/2006/main" name="Office Theme">
  <a:themeElements>
    <a:clrScheme name="Custom 1">
      <a:dk1>
        <a:srgbClr val="000000"/>
      </a:dk1>
      <a:lt1>
        <a:srgbClr val="FFFFFF"/>
      </a:lt1>
      <a:dk2>
        <a:srgbClr val="3C222B"/>
      </a:dk2>
      <a:lt2>
        <a:srgbClr val="F7F7FF"/>
      </a:lt2>
      <a:accent1>
        <a:srgbClr val="A8A254"/>
      </a:accent1>
      <a:accent2>
        <a:srgbClr val="E08D39"/>
      </a:accent2>
      <a:accent3>
        <a:srgbClr val="E97E74"/>
      </a:accent3>
      <a:accent4>
        <a:srgbClr val="E45584"/>
      </a:accent4>
      <a:accent5>
        <a:srgbClr val="E974CB"/>
      </a:accent5>
      <a:accent6>
        <a:srgbClr val="CD55E4"/>
      </a:accent6>
      <a:hlink>
        <a:srgbClr val="696FAE"/>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signment_Introduction" id="{675E4C63-D87F-CB41-9785-6C56781C6DBC}" vid="{36B64CF2-1BF7-6C4A-B238-96DB0AD29C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928</TotalTime>
  <Words>386</Words>
  <Application>Microsoft Macintosh PowerPoint</Application>
  <PresentationFormat>Widescreen</PresentationFormat>
  <Paragraphs>93</Paragraphs>
  <Slides>16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Cambria Math</vt:lpstr>
      <vt:lpstr>OpenDyslexic</vt:lpstr>
      <vt:lpstr>Office Theme</vt:lpstr>
      <vt:lpstr>The Standard Error of Measurement</vt:lpstr>
      <vt:lpstr>This Video</vt:lpstr>
      <vt:lpstr>An Analogy</vt:lpstr>
      <vt:lpstr>An Analogy -2</vt:lpstr>
      <vt:lpstr>An Analogy -3</vt:lpstr>
      <vt:lpstr>An Analogy -4</vt:lpstr>
      <vt:lpstr>Standard Error of Measurement</vt:lpstr>
      <vt:lpstr>Standard Error of Measurement -2</vt:lpstr>
      <vt:lpstr>Standard Error of Measurement</vt:lpstr>
      <vt:lpstr>Reporting Scores with the Standard Error of Measurement</vt:lpstr>
      <vt:lpstr>Reporting Scores with the Standard Error of Measurement -2</vt:lpstr>
      <vt:lpstr>Reporting Scores with the Standard Error of Measurement -3</vt:lpstr>
      <vt:lpstr>Reporting Scores with the Standard Error of Measurement 4</vt:lpstr>
      <vt:lpstr>Reporting Scores with the Standard Error of Measurement 5</vt:lpstr>
      <vt:lpstr>More Standard Scores</vt:lpstr>
      <vt:lpstr>More Standard Scores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Psychological Measurement Assignment Introduction</dc:title>
  <dc:creator>Oliver Clark</dc:creator>
  <cp:lastModifiedBy>Oliver James Clark</cp:lastModifiedBy>
  <cp:revision>37</cp:revision>
  <dcterms:created xsi:type="dcterms:W3CDTF">2022-12-20T14:21:16Z</dcterms:created>
  <dcterms:modified xsi:type="dcterms:W3CDTF">2025-01-24T15:48:11Z</dcterms:modified>
</cp:coreProperties>
</file>